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C37BF-90C7-49E1-8940-3BE17B794B81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6F523-49D9-4F67-A7F6-99A1B59507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7665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6F523-49D9-4F67-A7F6-99A1B59507AD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0606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6F523-49D9-4F67-A7F6-99A1B59507AD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0312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6F523-49D9-4F67-A7F6-99A1B59507AD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3683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1642-E0C0-4F57-B0F1-70A52BD6290B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EFB2-063A-4AE2-A45E-1E21E01D8E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8343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1642-E0C0-4F57-B0F1-70A52BD6290B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EFB2-063A-4AE2-A45E-1E21E01D8E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6294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1642-E0C0-4F57-B0F1-70A52BD6290B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EFB2-063A-4AE2-A45E-1E21E01D8E29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0041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1642-E0C0-4F57-B0F1-70A52BD6290B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EFB2-063A-4AE2-A45E-1E21E01D8E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01868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1642-E0C0-4F57-B0F1-70A52BD6290B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EFB2-063A-4AE2-A45E-1E21E01D8E29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5923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1642-E0C0-4F57-B0F1-70A52BD6290B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EFB2-063A-4AE2-A45E-1E21E01D8E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1305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1642-E0C0-4F57-B0F1-70A52BD6290B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EFB2-063A-4AE2-A45E-1E21E01D8E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9433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1642-E0C0-4F57-B0F1-70A52BD6290B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EFB2-063A-4AE2-A45E-1E21E01D8E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9541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1642-E0C0-4F57-B0F1-70A52BD6290B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EFB2-063A-4AE2-A45E-1E21E01D8E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334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1642-E0C0-4F57-B0F1-70A52BD6290B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EFB2-063A-4AE2-A45E-1E21E01D8E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93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1642-E0C0-4F57-B0F1-70A52BD6290B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EFB2-063A-4AE2-A45E-1E21E01D8E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9273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1642-E0C0-4F57-B0F1-70A52BD6290B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EFB2-063A-4AE2-A45E-1E21E01D8E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5406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1642-E0C0-4F57-B0F1-70A52BD6290B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EFB2-063A-4AE2-A45E-1E21E01D8E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833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1642-E0C0-4F57-B0F1-70A52BD6290B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EFB2-063A-4AE2-A45E-1E21E01D8E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3787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1642-E0C0-4F57-B0F1-70A52BD6290B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EFB2-063A-4AE2-A45E-1E21E01D8E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5325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1642-E0C0-4F57-B0F1-70A52BD6290B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EFB2-063A-4AE2-A45E-1E21E01D8E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6480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71642-E0C0-4F57-B0F1-70A52BD6290B}" type="datetimeFigureOut">
              <a:rPr lang="es-CO" smtClean="0"/>
              <a:t>17/03/2016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DE9EFB2-063A-4AE2-A45E-1E21E01D8E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17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4517409" y="0"/>
            <a:ext cx="1924334" cy="27295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DISEÑO WEB.</a:t>
            </a:r>
            <a:endParaRPr lang="es-CO" dirty="0"/>
          </a:p>
        </p:txBody>
      </p:sp>
      <p:sp>
        <p:nvSpPr>
          <p:cNvPr id="2" name="Rectángulo redondeado 1"/>
          <p:cNvSpPr/>
          <p:nvPr/>
        </p:nvSpPr>
        <p:spPr>
          <a:xfrm>
            <a:off x="2767038" y="866631"/>
            <a:ext cx="5425073" cy="5042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una actividad que consiste en la planificación, diseño, e implementación de sitios web y páginas web.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5247563" y="371478"/>
            <a:ext cx="464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Es</a:t>
            </a:r>
          </a:p>
        </p:txBody>
      </p:sp>
      <p:cxnSp>
        <p:nvCxnSpPr>
          <p:cNvPr id="6" name="Conector recto 5"/>
          <p:cNvCxnSpPr>
            <a:stCxn id="5" idx="2"/>
            <a:endCxn id="3" idx="0"/>
          </p:cNvCxnSpPr>
          <p:nvPr/>
        </p:nvCxnSpPr>
        <p:spPr>
          <a:xfrm flipH="1">
            <a:off x="5479575" y="272955"/>
            <a:ext cx="1" cy="98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>
            <a:stCxn id="3" idx="2"/>
            <a:endCxn id="2" idx="0"/>
          </p:cNvCxnSpPr>
          <p:nvPr/>
        </p:nvCxnSpPr>
        <p:spPr>
          <a:xfrm>
            <a:off x="5479575" y="740810"/>
            <a:ext cx="0" cy="125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/>
          <p:cNvSpPr txBox="1"/>
          <p:nvPr/>
        </p:nvSpPr>
        <p:spPr>
          <a:xfrm>
            <a:off x="4217156" y="1588129"/>
            <a:ext cx="2524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Aplica conceptos como.</a:t>
            </a:r>
          </a:p>
        </p:txBody>
      </p:sp>
      <p:cxnSp>
        <p:nvCxnSpPr>
          <p:cNvPr id="22" name="Conector recto 21"/>
          <p:cNvCxnSpPr>
            <a:stCxn id="2" idx="2"/>
            <a:endCxn id="17" idx="0"/>
          </p:cNvCxnSpPr>
          <p:nvPr/>
        </p:nvCxnSpPr>
        <p:spPr>
          <a:xfrm flipH="1">
            <a:off x="5479574" y="1370910"/>
            <a:ext cx="1" cy="2172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redondeado 26"/>
          <p:cNvSpPr/>
          <p:nvPr/>
        </p:nvSpPr>
        <p:spPr>
          <a:xfrm>
            <a:off x="45937" y="2301800"/>
            <a:ext cx="1646288" cy="300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Navegabilidad</a:t>
            </a:r>
            <a:endParaRPr lang="es-CO" dirty="0"/>
          </a:p>
        </p:txBody>
      </p:sp>
      <p:sp>
        <p:nvSpPr>
          <p:cNvPr id="28" name="Rectángulo redondeado 27"/>
          <p:cNvSpPr/>
          <p:nvPr/>
        </p:nvSpPr>
        <p:spPr>
          <a:xfrm>
            <a:off x="2244957" y="2329096"/>
            <a:ext cx="1569493" cy="300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Interactividad</a:t>
            </a:r>
            <a:endParaRPr lang="es-CO" dirty="0"/>
          </a:p>
        </p:txBody>
      </p:sp>
      <p:sp>
        <p:nvSpPr>
          <p:cNvPr id="29" name="Rectángulo redondeado 28"/>
          <p:cNvSpPr/>
          <p:nvPr/>
        </p:nvSpPr>
        <p:spPr>
          <a:xfrm>
            <a:off x="4462816" y="2356392"/>
            <a:ext cx="1569493" cy="300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Usabilidad</a:t>
            </a:r>
            <a:endParaRPr lang="es-CO" dirty="0"/>
          </a:p>
        </p:txBody>
      </p:sp>
      <p:sp>
        <p:nvSpPr>
          <p:cNvPr id="30" name="Rectángulo redondeado 29"/>
          <p:cNvSpPr/>
          <p:nvPr/>
        </p:nvSpPr>
        <p:spPr>
          <a:xfrm>
            <a:off x="6263186" y="2344890"/>
            <a:ext cx="2906971" cy="3982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Arquitectura de información</a:t>
            </a:r>
            <a:endParaRPr lang="es-CO" dirty="0"/>
          </a:p>
        </p:txBody>
      </p:sp>
      <p:sp>
        <p:nvSpPr>
          <p:cNvPr id="31" name="Rectángulo redondeado 30"/>
          <p:cNvSpPr/>
          <p:nvPr/>
        </p:nvSpPr>
        <p:spPr>
          <a:xfrm>
            <a:off x="9639890" y="2210333"/>
            <a:ext cx="2661314" cy="5923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Empleo de  audio, texto, imagen y video.</a:t>
            </a:r>
            <a:endParaRPr lang="es-CO" dirty="0"/>
          </a:p>
        </p:txBody>
      </p:sp>
      <p:cxnSp>
        <p:nvCxnSpPr>
          <p:cNvPr id="32" name="Conector recto 31"/>
          <p:cNvCxnSpPr>
            <a:stCxn id="17" idx="2"/>
            <a:endCxn id="27" idx="0"/>
          </p:cNvCxnSpPr>
          <p:nvPr/>
        </p:nvCxnSpPr>
        <p:spPr>
          <a:xfrm flipH="1">
            <a:off x="869081" y="1957461"/>
            <a:ext cx="4610493" cy="344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>
            <a:stCxn id="17" idx="2"/>
            <a:endCxn id="28" idx="0"/>
          </p:cNvCxnSpPr>
          <p:nvPr/>
        </p:nvCxnSpPr>
        <p:spPr>
          <a:xfrm flipH="1">
            <a:off x="3029704" y="1957461"/>
            <a:ext cx="2449870" cy="3716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>
            <a:stCxn id="29" idx="0"/>
            <a:endCxn id="17" idx="2"/>
          </p:cNvCxnSpPr>
          <p:nvPr/>
        </p:nvCxnSpPr>
        <p:spPr>
          <a:xfrm flipV="1">
            <a:off x="5247563" y="1957461"/>
            <a:ext cx="232011" cy="3989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/>
          <p:cNvCxnSpPr>
            <a:stCxn id="17" idx="2"/>
            <a:endCxn id="30" idx="0"/>
          </p:cNvCxnSpPr>
          <p:nvPr/>
        </p:nvCxnSpPr>
        <p:spPr>
          <a:xfrm>
            <a:off x="5479574" y="1957461"/>
            <a:ext cx="2237098" cy="387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/>
          <p:cNvCxnSpPr>
            <a:stCxn id="17" idx="2"/>
            <a:endCxn id="31" idx="0"/>
          </p:cNvCxnSpPr>
          <p:nvPr/>
        </p:nvCxnSpPr>
        <p:spPr>
          <a:xfrm>
            <a:off x="5479574" y="1957461"/>
            <a:ext cx="5490973" cy="2528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/>
          <p:cNvCxnSpPr>
            <a:stCxn id="53" idx="0"/>
            <a:endCxn id="27" idx="2"/>
          </p:cNvCxnSpPr>
          <p:nvPr/>
        </p:nvCxnSpPr>
        <p:spPr>
          <a:xfrm flipH="1" flipV="1">
            <a:off x="869081" y="2602050"/>
            <a:ext cx="4447267" cy="599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ángulo redondeado 52"/>
          <p:cNvSpPr/>
          <p:nvPr/>
        </p:nvSpPr>
        <p:spPr>
          <a:xfrm>
            <a:off x="3187297" y="3201688"/>
            <a:ext cx="4258102" cy="4951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La buena interacción de estos dan un buen diseño web.</a:t>
            </a:r>
            <a:endParaRPr lang="es-CO" dirty="0"/>
          </a:p>
        </p:txBody>
      </p:sp>
      <p:cxnSp>
        <p:nvCxnSpPr>
          <p:cNvPr id="55" name="Conector recto 54"/>
          <p:cNvCxnSpPr>
            <a:stCxn id="53" idx="0"/>
            <a:endCxn id="28" idx="2"/>
          </p:cNvCxnSpPr>
          <p:nvPr/>
        </p:nvCxnSpPr>
        <p:spPr>
          <a:xfrm flipH="1" flipV="1">
            <a:off x="3029704" y="2629346"/>
            <a:ext cx="2286644" cy="572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57"/>
          <p:cNvCxnSpPr>
            <a:stCxn id="53" idx="0"/>
            <a:endCxn id="29" idx="2"/>
          </p:cNvCxnSpPr>
          <p:nvPr/>
        </p:nvCxnSpPr>
        <p:spPr>
          <a:xfrm flipH="1" flipV="1">
            <a:off x="5247563" y="2656642"/>
            <a:ext cx="68785" cy="5450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66"/>
          <p:cNvCxnSpPr>
            <a:stCxn id="53" idx="0"/>
            <a:endCxn id="30" idx="2"/>
          </p:cNvCxnSpPr>
          <p:nvPr/>
        </p:nvCxnSpPr>
        <p:spPr>
          <a:xfrm flipV="1">
            <a:off x="5316348" y="2743133"/>
            <a:ext cx="2400324" cy="4585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69"/>
          <p:cNvCxnSpPr>
            <a:stCxn id="53" idx="0"/>
            <a:endCxn id="31" idx="2"/>
          </p:cNvCxnSpPr>
          <p:nvPr/>
        </p:nvCxnSpPr>
        <p:spPr>
          <a:xfrm flipV="1">
            <a:off x="5316348" y="2802700"/>
            <a:ext cx="5654199" cy="398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CuadroTexto 92"/>
          <p:cNvSpPr txBox="1"/>
          <p:nvPr/>
        </p:nvSpPr>
        <p:spPr>
          <a:xfrm>
            <a:off x="4363872" y="4008630"/>
            <a:ext cx="193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Sus faces son</a:t>
            </a:r>
          </a:p>
        </p:txBody>
      </p:sp>
      <p:cxnSp>
        <p:nvCxnSpPr>
          <p:cNvPr id="94" name="Conector recto 93"/>
          <p:cNvCxnSpPr>
            <a:stCxn id="93" idx="0"/>
            <a:endCxn id="53" idx="2"/>
          </p:cNvCxnSpPr>
          <p:nvPr/>
        </p:nvCxnSpPr>
        <p:spPr>
          <a:xfrm flipH="1" flipV="1">
            <a:off x="5316348" y="3696841"/>
            <a:ext cx="16515" cy="3117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ángulo redondeado 129"/>
          <p:cNvSpPr/>
          <p:nvPr/>
        </p:nvSpPr>
        <p:spPr>
          <a:xfrm>
            <a:off x="87573" y="4722967"/>
            <a:ext cx="2425842" cy="5186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Análisis y definición del diseño web</a:t>
            </a:r>
          </a:p>
        </p:txBody>
      </p:sp>
      <p:sp>
        <p:nvSpPr>
          <p:cNvPr id="131" name="Rectángulo redondeado 130"/>
          <p:cNvSpPr/>
          <p:nvPr/>
        </p:nvSpPr>
        <p:spPr>
          <a:xfrm>
            <a:off x="4391166" y="4722967"/>
            <a:ext cx="1862917" cy="4776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Creación de la página web</a:t>
            </a:r>
          </a:p>
        </p:txBody>
      </p:sp>
      <p:sp>
        <p:nvSpPr>
          <p:cNvPr id="132" name="Rectángulo redondeado 131"/>
          <p:cNvSpPr/>
          <p:nvPr/>
        </p:nvSpPr>
        <p:spPr>
          <a:xfrm>
            <a:off x="8825550" y="4640659"/>
            <a:ext cx="2611274" cy="750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Programación de la </a:t>
            </a:r>
            <a:r>
              <a:rPr lang="es-CO" dirty="0" smtClean="0"/>
              <a:t>navegabilidad del sitio web</a:t>
            </a:r>
            <a:endParaRPr lang="es-CO" dirty="0"/>
          </a:p>
        </p:txBody>
      </p:sp>
      <p:cxnSp>
        <p:nvCxnSpPr>
          <p:cNvPr id="133" name="Conector recto 132"/>
          <p:cNvCxnSpPr>
            <a:stCxn id="93" idx="2"/>
            <a:endCxn id="130" idx="0"/>
          </p:cNvCxnSpPr>
          <p:nvPr/>
        </p:nvCxnSpPr>
        <p:spPr>
          <a:xfrm flipH="1">
            <a:off x="1300494" y="4377962"/>
            <a:ext cx="4032369" cy="345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ector recto 135"/>
          <p:cNvCxnSpPr>
            <a:stCxn id="93" idx="2"/>
            <a:endCxn id="131" idx="0"/>
          </p:cNvCxnSpPr>
          <p:nvPr/>
        </p:nvCxnSpPr>
        <p:spPr>
          <a:xfrm flipH="1">
            <a:off x="5322625" y="4377962"/>
            <a:ext cx="10238" cy="345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ector recto 138"/>
          <p:cNvCxnSpPr>
            <a:stCxn id="93" idx="2"/>
            <a:endCxn id="132" idx="0"/>
          </p:cNvCxnSpPr>
          <p:nvPr/>
        </p:nvCxnSpPr>
        <p:spPr>
          <a:xfrm>
            <a:off x="5332863" y="4377962"/>
            <a:ext cx="4798324" cy="262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ector recto de flecha 146"/>
          <p:cNvCxnSpPr>
            <a:stCxn id="130" idx="2"/>
          </p:cNvCxnSpPr>
          <p:nvPr/>
        </p:nvCxnSpPr>
        <p:spPr>
          <a:xfrm>
            <a:off x="1300494" y="5241582"/>
            <a:ext cx="0" cy="307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ector recto de flecha 147"/>
          <p:cNvCxnSpPr>
            <a:stCxn id="131" idx="2"/>
            <a:endCxn id="151" idx="0"/>
          </p:cNvCxnSpPr>
          <p:nvPr/>
        </p:nvCxnSpPr>
        <p:spPr>
          <a:xfrm>
            <a:off x="5322625" y="5200639"/>
            <a:ext cx="1980" cy="3754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ector recto de flecha 148"/>
          <p:cNvCxnSpPr>
            <a:stCxn id="132" idx="2"/>
            <a:endCxn id="153" idx="0"/>
          </p:cNvCxnSpPr>
          <p:nvPr/>
        </p:nvCxnSpPr>
        <p:spPr>
          <a:xfrm>
            <a:off x="10131187" y="5391287"/>
            <a:ext cx="0" cy="365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CuadroTexto 149"/>
          <p:cNvSpPr txBox="1"/>
          <p:nvPr/>
        </p:nvSpPr>
        <p:spPr>
          <a:xfrm>
            <a:off x="222344" y="5562532"/>
            <a:ext cx="29649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Primera visión de como se desea que se vea el sitio web (Diseño).</a:t>
            </a:r>
            <a:endParaRPr lang="es-CO" dirty="0"/>
          </a:p>
        </p:txBody>
      </p:sp>
      <p:sp>
        <p:nvSpPr>
          <p:cNvPr id="151" name="CuadroTexto 150"/>
          <p:cNvSpPr txBox="1"/>
          <p:nvPr/>
        </p:nvSpPr>
        <p:spPr>
          <a:xfrm>
            <a:off x="3819798" y="5576075"/>
            <a:ext cx="3009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Se pasa a la implementación del diseño como pagina web. </a:t>
            </a:r>
            <a:endParaRPr lang="es-CO" dirty="0"/>
          </a:p>
        </p:txBody>
      </p:sp>
      <p:sp>
        <p:nvSpPr>
          <p:cNvPr id="153" name="CuadroTexto 152"/>
          <p:cNvSpPr txBox="1"/>
          <p:nvPr/>
        </p:nvSpPr>
        <p:spPr>
          <a:xfrm>
            <a:off x="8561705" y="5756464"/>
            <a:ext cx="3138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Programación de la navegación y funcionabilidad del sitio web.</a:t>
            </a:r>
            <a:endParaRPr lang="es-CO" dirty="0"/>
          </a:p>
        </p:txBody>
      </p:sp>
      <p:sp>
        <p:nvSpPr>
          <p:cNvPr id="4" name="CuadroTexto 3"/>
          <p:cNvSpPr txBox="1"/>
          <p:nvPr/>
        </p:nvSpPr>
        <p:spPr>
          <a:xfrm>
            <a:off x="-1" y="0"/>
            <a:ext cx="2513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Cristian Fonnegra Marin.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01747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4162568" y="-2733"/>
            <a:ext cx="2852382" cy="45037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s-CO" dirty="0"/>
              <a:t>HISTORIA DEL DISEÑO </a:t>
            </a:r>
            <a:r>
              <a:rPr lang="es-CO" dirty="0" smtClean="0"/>
              <a:t>WEB.</a:t>
            </a:r>
            <a:endParaRPr lang="es-CO" b="1" dirty="0"/>
          </a:p>
        </p:txBody>
      </p:sp>
      <p:sp>
        <p:nvSpPr>
          <p:cNvPr id="5" name="Rectángulo redondeado 4"/>
          <p:cNvSpPr/>
          <p:nvPr/>
        </p:nvSpPr>
        <p:spPr>
          <a:xfrm>
            <a:off x="2593075" y="747895"/>
            <a:ext cx="5991368" cy="5459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debido a las mejoras producidas en la tecnología, hardware, y </a:t>
            </a:r>
            <a:r>
              <a:rPr lang="es-CO" dirty="0" smtClean="0"/>
              <a:t>software, el diseño web a pasado por 4 generaciones.</a:t>
            </a:r>
            <a:endParaRPr lang="es-CO" dirty="0"/>
          </a:p>
        </p:txBody>
      </p:sp>
      <p:cxnSp>
        <p:nvCxnSpPr>
          <p:cNvPr id="7" name="Conector recto 6"/>
          <p:cNvCxnSpPr>
            <a:stCxn id="4" idx="2"/>
            <a:endCxn id="5" idx="0"/>
          </p:cNvCxnSpPr>
          <p:nvPr/>
        </p:nvCxnSpPr>
        <p:spPr>
          <a:xfrm>
            <a:off x="5588759" y="447643"/>
            <a:ext cx="0" cy="300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4875663" y="1594057"/>
            <a:ext cx="1426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Estas son</a:t>
            </a:r>
            <a:endParaRPr lang="es-CO" dirty="0"/>
          </a:p>
        </p:txBody>
      </p:sp>
      <p:cxnSp>
        <p:nvCxnSpPr>
          <p:cNvPr id="11" name="Conector recto 10"/>
          <p:cNvCxnSpPr>
            <a:stCxn id="10" idx="0"/>
            <a:endCxn id="5" idx="2"/>
          </p:cNvCxnSpPr>
          <p:nvPr/>
        </p:nvCxnSpPr>
        <p:spPr>
          <a:xfrm flipV="1">
            <a:off x="5588759" y="1293805"/>
            <a:ext cx="0" cy="300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redondeado 15"/>
          <p:cNvSpPr/>
          <p:nvPr/>
        </p:nvSpPr>
        <p:spPr>
          <a:xfrm>
            <a:off x="-136477" y="2292366"/>
            <a:ext cx="2101756" cy="423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/>
              <a:t>Primera generación </a:t>
            </a:r>
            <a:endParaRPr lang="es-CO" dirty="0"/>
          </a:p>
        </p:txBody>
      </p:sp>
      <p:sp>
        <p:nvSpPr>
          <p:cNvPr id="17" name="Rectángulo redondeado 16"/>
          <p:cNvSpPr/>
          <p:nvPr/>
        </p:nvSpPr>
        <p:spPr>
          <a:xfrm>
            <a:off x="3021274" y="2292366"/>
            <a:ext cx="2282588" cy="423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Segunda generación </a:t>
            </a:r>
            <a:endParaRPr lang="es-CO" dirty="0"/>
          </a:p>
        </p:txBody>
      </p:sp>
      <p:sp>
        <p:nvSpPr>
          <p:cNvPr id="18" name="Rectángulo redondeado 17"/>
          <p:cNvSpPr/>
          <p:nvPr/>
        </p:nvSpPr>
        <p:spPr>
          <a:xfrm>
            <a:off x="6330985" y="2281971"/>
            <a:ext cx="2101756" cy="423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Tercera generación </a:t>
            </a:r>
            <a:endParaRPr lang="es-CO" dirty="0"/>
          </a:p>
        </p:txBody>
      </p:sp>
      <p:sp>
        <p:nvSpPr>
          <p:cNvPr id="19" name="Rectángulo redondeado 18"/>
          <p:cNvSpPr/>
          <p:nvPr/>
        </p:nvSpPr>
        <p:spPr>
          <a:xfrm>
            <a:off x="9611714" y="2288063"/>
            <a:ext cx="2101756" cy="423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Cuarta generación </a:t>
            </a:r>
            <a:endParaRPr lang="es-CO" dirty="0"/>
          </a:p>
        </p:txBody>
      </p:sp>
      <p:cxnSp>
        <p:nvCxnSpPr>
          <p:cNvPr id="20" name="Conector recto 19"/>
          <p:cNvCxnSpPr>
            <a:stCxn id="10" idx="2"/>
            <a:endCxn id="16" idx="0"/>
          </p:cNvCxnSpPr>
          <p:nvPr/>
        </p:nvCxnSpPr>
        <p:spPr>
          <a:xfrm flipH="1">
            <a:off x="914401" y="1963389"/>
            <a:ext cx="4674358" cy="328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>
            <a:stCxn id="17" idx="0"/>
            <a:endCxn id="10" idx="2"/>
          </p:cNvCxnSpPr>
          <p:nvPr/>
        </p:nvCxnSpPr>
        <p:spPr>
          <a:xfrm flipV="1">
            <a:off x="4162568" y="1963389"/>
            <a:ext cx="1426191" cy="328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>
            <a:stCxn id="18" idx="0"/>
            <a:endCxn id="10" idx="2"/>
          </p:cNvCxnSpPr>
          <p:nvPr/>
        </p:nvCxnSpPr>
        <p:spPr>
          <a:xfrm flipH="1" flipV="1">
            <a:off x="5588759" y="1963389"/>
            <a:ext cx="1793104" cy="318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/>
          <p:cNvCxnSpPr>
            <a:stCxn id="19" idx="0"/>
            <a:endCxn id="10" idx="2"/>
          </p:cNvCxnSpPr>
          <p:nvPr/>
        </p:nvCxnSpPr>
        <p:spPr>
          <a:xfrm flipH="1" flipV="1">
            <a:off x="5588759" y="1963389"/>
            <a:ext cx="5073833" cy="3246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/>
          <p:cNvSpPr txBox="1"/>
          <p:nvPr/>
        </p:nvSpPr>
        <p:spPr>
          <a:xfrm>
            <a:off x="285323" y="3065948"/>
            <a:ext cx="2442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El primer diseño web se da en 1993.</a:t>
            </a:r>
            <a:endParaRPr lang="es-CO" dirty="0"/>
          </a:p>
        </p:txBody>
      </p:sp>
      <p:cxnSp>
        <p:nvCxnSpPr>
          <p:cNvPr id="40" name="Conector recto 39"/>
          <p:cNvCxnSpPr>
            <a:stCxn id="16" idx="2"/>
          </p:cNvCxnSpPr>
          <p:nvPr/>
        </p:nvCxnSpPr>
        <p:spPr>
          <a:xfrm>
            <a:off x="914401" y="2715446"/>
            <a:ext cx="0" cy="2104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 flipH="1">
            <a:off x="1" y="2925849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 flipH="1">
            <a:off x="-10800" y="2925849"/>
            <a:ext cx="10801" cy="3165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de flecha 44"/>
          <p:cNvCxnSpPr/>
          <p:nvPr/>
        </p:nvCxnSpPr>
        <p:spPr>
          <a:xfrm flipV="1">
            <a:off x="1" y="3236165"/>
            <a:ext cx="30025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de flecha 47"/>
          <p:cNvCxnSpPr/>
          <p:nvPr/>
        </p:nvCxnSpPr>
        <p:spPr>
          <a:xfrm>
            <a:off x="-30078" y="4536985"/>
            <a:ext cx="3002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uadroTexto 48"/>
          <p:cNvSpPr txBox="1"/>
          <p:nvPr/>
        </p:nvSpPr>
        <p:spPr>
          <a:xfrm>
            <a:off x="257804" y="4366584"/>
            <a:ext cx="2442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Diseño lineal.</a:t>
            </a:r>
            <a:endParaRPr lang="es-CO" dirty="0"/>
          </a:p>
        </p:txBody>
      </p:sp>
      <p:sp>
        <p:nvSpPr>
          <p:cNvPr id="50" name="CuadroTexto 49"/>
          <p:cNvSpPr txBox="1"/>
          <p:nvPr/>
        </p:nvSpPr>
        <p:spPr>
          <a:xfrm>
            <a:off x="284958" y="4803572"/>
            <a:ext cx="2708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Velocidad de transmisión de datos vía modem.</a:t>
            </a:r>
            <a:endParaRPr lang="es-CO" dirty="0"/>
          </a:p>
        </p:txBody>
      </p:sp>
      <p:cxnSp>
        <p:nvCxnSpPr>
          <p:cNvPr id="51" name="Conector recto de flecha 50"/>
          <p:cNvCxnSpPr/>
          <p:nvPr/>
        </p:nvCxnSpPr>
        <p:spPr>
          <a:xfrm>
            <a:off x="-20692" y="4994925"/>
            <a:ext cx="3002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de flecha 51"/>
          <p:cNvCxnSpPr/>
          <p:nvPr/>
        </p:nvCxnSpPr>
        <p:spPr>
          <a:xfrm>
            <a:off x="-20692" y="5640404"/>
            <a:ext cx="3002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uadroTexto 52"/>
          <p:cNvSpPr txBox="1"/>
          <p:nvPr/>
        </p:nvSpPr>
        <p:spPr>
          <a:xfrm>
            <a:off x="257804" y="5477239"/>
            <a:ext cx="2708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Peso de la pagina limitado.</a:t>
            </a:r>
            <a:endParaRPr lang="es-CO" dirty="0"/>
          </a:p>
        </p:txBody>
      </p:sp>
      <p:sp>
        <p:nvSpPr>
          <p:cNvPr id="54" name="CuadroTexto 53"/>
          <p:cNvSpPr txBox="1"/>
          <p:nvPr/>
        </p:nvSpPr>
        <p:spPr>
          <a:xfrm>
            <a:off x="270172" y="5932217"/>
            <a:ext cx="2708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Diseño web desordenado .</a:t>
            </a:r>
            <a:endParaRPr lang="es-CO" dirty="0"/>
          </a:p>
        </p:txBody>
      </p:sp>
      <p:cxnSp>
        <p:nvCxnSpPr>
          <p:cNvPr id="55" name="Conector recto de flecha 54"/>
          <p:cNvCxnSpPr/>
          <p:nvPr/>
        </p:nvCxnSpPr>
        <p:spPr>
          <a:xfrm>
            <a:off x="-20692" y="6095381"/>
            <a:ext cx="3002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de flecha 57"/>
          <p:cNvCxnSpPr/>
          <p:nvPr/>
        </p:nvCxnSpPr>
        <p:spPr>
          <a:xfrm>
            <a:off x="0" y="3901852"/>
            <a:ext cx="240037" cy="1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uadroTexto 58"/>
          <p:cNvSpPr txBox="1"/>
          <p:nvPr/>
        </p:nvSpPr>
        <p:spPr>
          <a:xfrm>
            <a:off x="227669" y="3733101"/>
            <a:ext cx="2597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La primera pagina web fue de carácter científico.</a:t>
            </a:r>
            <a:endParaRPr lang="es-CO" dirty="0"/>
          </a:p>
        </p:txBody>
      </p:sp>
      <p:sp>
        <p:nvSpPr>
          <p:cNvPr id="61" name="CuadroTexto 60"/>
          <p:cNvSpPr txBox="1"/>
          <p:nvPr/>
        </p:nvSpPr>
        <p:spPr>
          <a:xfrm>
            <a:off x="3496813" y="3082536"/>
            <a:ext cx="2511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Se basa en los conceptos de la 1 generación.</a:t>
            </a:r>
            <a:endParaRPr lang="es-CO" dirty="0"/>
          </a:p>
        </p:txBody>
      </p:sp>
      <p:cxnSp>
        <p:nvCxnSpPr>
          <p:cNvPr id="62" name="Conector recto 61"/>
          <p:cNvCxnSpPr/>
          <p:nvPr/>
        </p:nvCxnSpPr>
        <p:spPr>
          <a:xfrm>
            <a:off x="4076694" y="2693943"/>
            <a:ext cx="0" cy="2104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/>
          <p:cNvCxnSpPr/>
          <p:nvPr/>
        </p:nvCxnSpPr>
        <p:spPr>
          <a:xfrm flipH="1">
            <a:off x="3162294" y="2904346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>
            <a:off x="3162294" y="2904346"/>
            <a:ext cx="14222" cy="29544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de flecha 64"/>
          <p:cNvCxnSpPr/>
          <p:nvPr/>
        </p:nvCxnSpPr>
        <p:spPr>
          <a:xfrm flipV="1">
            <a:off x="3162294" y="3214662"/>
            <a:ext cx="30025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de flecha 65"/>
          <p:cNvCxnSpPr/>
          <p:nvPr/>
        </p:nvCxnSpPr>
        <p:spPr>
          <a:xfrm flipV="1">
            <a:off x="3187596" y="4508496"/>
            <a:ext cx="30025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uadroTexto 67"/>
          <p:cNvSpPr txBox="1"/>
          <p:nvPr/>
        </p:nvSpPr>
        <p:spPr>
          <a:xfrm>
            <a:off x="3453725" y="4955495"/>
            <a:ext cx="2708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uso de botones con </a:t>
            </a:r>
            <a:r>
              <a:rPr lang="es-CO" dirty="0" smtClean="0"/>
              <a:t>relieve.</a:t>
            </a:r>
            <a:endParaRPr lang="es-CO" dirty="0"/>
          </a:p>
        </p:txBody>
      </p:sp>
      <p:cxnSp>
        <p:nvCxnSpPr>
          <p:cNvPr id="69" name="Conector recto de flecha 68"/>
          <p:cNvCxnSpPr/>
          <p:nvPr/>
        </p:nvCxnSpPr>
        <p:spPr>
          <a:xfrm flipV="1">
            <a:off x="3167561" y="5087951"/>
            <a:ext cx="30025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de flecha 69"/>
          <p:cNvCxnSpPr/>
          <p:nvPr/>
        </p:nvCxnSpPr>
        <p:spPr>
          <a:xfrm>
            <a:off x="3169405" y="5858761"/>
            <a:ext cx="35085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uadroTexto 70"/>
          <p:cNvSpPr txBox="1"/>
          <p:nvPr/>
        </p:nvSpPr>
        <p:spPr>
          <a:xfrm>
            <a:off x="3496813" y="4305213"/>
            <a:ext cx="2718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aparece el diseño, el uso de banners</a:t>
            </a:r>
            <a:r>
              <a:rPr lang="es-CO" dirty="0" smtClean="0"/>
              <a:t>.</a:t>
            </a:r>
            <a:endParaRPr lang="es-CO" dirty="0"/>
          </a:p>
        </p:txBody>
      </p:sp>
      <p:sp>
        <p:nvSpPr>
          <p:cNvPr id="72" name="CuadroTexto 71"/>
          <p:cNvSpPr txBox="1"/>
          <p:nvPr/>
        </p:nvSpPr>
        <p:spPr>
          <a:xfrm>
            <a:off x="3496813" y="5657671"/>
            <a:ext cx="30133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se produce la aparición de monitores y tarjetas gráficas con mayor resolución y definición de color</a:t>
            </a:r>
            <a:r>
              <a:rPr lang="es-CO" dirty="0" smtClean="0"/>
              <a:t>.</a:t>
            </a:r>
            <a:endParaRPr lang="es-CO" dirty="0"/>
          </a:p>
        </p:txBody>
      </p:sp>
      <p:cxnSp>
        <p:nvCxnSpPr>
          <p:cNvPr id="74" name="Conector recto de flecha 73"/>
          <p:cNvCxnSpPr/>
          <p:nvPr/>
        </p:nvCxnSpPr>
        <p:spPr>
          <a:xfrm flipV="1">
            <a:off x="3169693" y="3901852"/>
            <a:ext cx="30025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CuadroTexto 74"/>
          <p:cNvSpPr txBox="1"/>
          <p:nvPr/>
        </p:nvSpPr>
        <p:spPr>
          <a:xfrm>
            <a:off x="3467878" y="3699273"/>
            <a:ext cx="2699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Se empiezan a usar iconos e imágenes de fondo.</a:t>
            </a:r>
            <a:endParaRPr lang="es-CO" dirty="0"/>
          </a:p>
        </p:txBody>
      </p:sp>
      <p:sp>
        <p:nvSpPr>
          <p:cNvPr id="78" name="CuadroTexto 77"/>
          <p:cNvSpPr txBox="1"/>
          <p:nvPr/>
        </p:nvSpPr>
        <p:spPr>
          <a:xfrm>
            <a:off x="6799705" y="3055553"/>
            <a:ext cx="2442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aparece </a:t>
            </a:r>
            <a:r>
              <a:rPr lang="es-CO" dirty="0"/>
              <a:t>el plugin de Macromedia </a:t>
            </a:r>
            <a:r>
              <a:rPr lang="es-CO" dirty="0" smtClean="0"/>
              <a:t>Flash.</a:t>
            </a:r>
            <a:endParaRPr lang="es-CO" dirty="0"/>
          </a:p>
        </p:txBody>
      </p:sp>
      <p:cxnSp>
        <p:nvCxnSpPr>
          <p:cNvPr id="79" name="Conector recto 78"/>
          <p:cNvCxnSpPr/>
          <p:nvPr/>
        </p:nvCxnSpPr>
        <p:spPr>
          <a:xfrm flipH="1">
            <a:off x="6508982" y="2870084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79"/>
          <p:cNvCxnSpPr/>
          <p:nvPr/>
        </p:nvCxnSpPr>
        <p:spPr>
          <a:xfrm>
            <a:off x="6514024" y="2847461"/>
            <a:ext cx="24649" cy="29844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cto de flecha 80"/>
          <p:cNvCxnSpPr/>
          <p:nvPr/>
        </p:nvCxnSpPr>
        <p:spPr>
          <a:xfrm flipV="1">
            <a:off x="6514383" y="3225770"/>
            <a:ext cx="30025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cto de flecha 89"/>
          <p:cNvCxnSpPr/>
          <p:nvPr/>
        </p:nvCxnSpPr>
        <p:spPr>
          <a:xfrm flipV="1">
            <a:off x="6508982" y="3888872"/>
            <a:ext cx="30025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CuadroTexto 90"/>
          <p:cNvSpPr txBox="1"/>
          <p:nvPr/>
        </p:nvSpPr>
        <p:spPr>
          <a:xfrm>
            <a:off x="6824586" y="3689917"/>
            <a:ext cx="28822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Las paginas web se desarrollan en función de la misma (vender productos,información,etc).</a:t>
            </a:r>
            <a:endParaRPr lang="es-CO" dirty="0"/>
          </a:p>
        </p:txBody>
      </p:sp>
      <p:cxnSp>
        <p:nvCxnSpPr>
          <p:cNvPr id="92" name="Conector recto 91"/>
          <p:cNvCxnSpPr/>
          <p:nvPr/>
        </p:nvCxnSpPr>
        <p:spPr>
          <a:xfrm>
            <a:off x="7407446" y="2682305"/>
            <a:ext cx="0" cy="2104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CuadroTexto 92"/>
          <p:cNvSpPr txBox="1"/>
          <p:nvPr/>
        </p:nvSpPr>
        <p:spPr>
          <a:xfrm>
            <a:off x="6850413" y="4941149"/>
            <a:ext cx="2442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Se da una navegabilidad </a:t>
            </a:r>
            <a:r>
              <a:rPr lang="es-CO" dirty="0"/>
              <a:t>estructurada e intuitiva</a:t>
            </a:r>
            <a:r>
              <a:rPr lang="es-CO" dirty="0" smtClean="0"/>
              <a:t>.</a:t>
            </a:r>
            <a:endParaRPr lang="es-CO" dirty="0"/>
          </a:p>
        </p:txBody>
      </p:sp>
      <p:cxnSp>
        <p:nvCxnSpPr>
          <p:cNvPr id="94" name="Conector recto 93"/>
          <p:cNvCxnSpPr/>
          <p:nvPr/>
        </p:nvCxnSpPr>
        <p:spPr>
          <a:xfrm flipH="1">
            <a:off x="9758298" y="2950101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cto 94"/>
          <p:cNvCxnSpPr/>
          <p:nvPr/>
        </p:nvCxnSpPr>
        <p:spPr>
          <a:xfrm>
            <a:off x="9758298" y="2950101"/>
            <a:ext cx="50708" cy="2328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cto de flecha 95"/>
          <p:cNvCxnSpPr/>
          <p:nvPr/>
        </p:nvCxnSpPr>
        <p:spPr>
          <a:xfrm flipV="1">
            <a:off x="9758298" y="3260417"/>
            <a:ext cx="30025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 recto de flecha 96"/>
          <p:cNvCxnSpPr/>
          <p:nvPr/>
        </p:nvCxnSpPr>
        <p:spPr>
          <a:xfrm flipV="1">
            <a:off x="6530178" y="5831942"/>
            <a:ext cx="30025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CuadroTexto 97"/>
          <p:cNvSpPr txBox="1"/>
          <p:nvPr/>
        </p:nvSpPr>
        <p:spPr>
          <a:xfrm>
            <a:off x="6823217" y="5657671"/>
            <a:ext cx="2882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Se da diseño web de </a:t>
            </a:r>
            <a:r>
              <a:rPr lang="es-CO" dirty="0"/>
              <a:t>publicidad y venta de productos y servicios</a:t>
            </a:r>
          </a:p>
        </p:txBody>
      </p:sp>
      <p:cxnSp>
        <p:nvCxnSpPr>
          <p:cNvPr id="99" name="Conector recto 98"/>
          <p:cNvCxnSpPr/>
          <p:nvPr/>
        </p:nvCxnSpPr>
        <p:spPr>
          <a:xfrm>
            <a:off x="10651361" y="2716952"/>
            <a:ext cx="0" cy="2104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cto de flecha 99"/>
          <p:cNvCxnSpPr/>
          <p:nvPr/>
        </p:nvCxnSpPr>
        <p:spPr>
          <a:xfrm flipV="1">
            <a:off x="6550163" y="5116655"/>
            <a:ext cx="30025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>
            <a:off x="10058548" y="3038253"/>
            <a:ext cx="2101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el diseño web se enfoca definitivamente a la </a:t>
            </a:r>
            <a:r>
              <a:rPr lang="es-CO" dirty="0" smtClean="0"/>
              <a:t>multimedia.</a:t>
            </a:r>
            <a:endParaRPr lang="es-CO" dirty="0"/>
          </a:p>
        </p:txBody>
      </p:sp>
      <p:sp>
        <p:nvSpPr>
          <p:cNvPr id="67" name="CuadroTexto 66"/>
          <p:cNvSpPr txBox="1"/>
          <p:nvPr/>
        </p:nvSpPr>
        <p:spPr>
          <a:xfrm>
            <a:off x="10070038" y="4296437"/>
            <a:ext cx="2101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Amplia variedad de diseño web.</a:t>
            </a:r>
            <a:endParaRPr lang="es-CO" dirty="0"/>
          </a:p>
        </p:txBody>
      </p:sp>
      <p:cxnSp>
        <p:nvCxnSpPr>
          <p:cNvPr id="73" name="Conector recto de flecha 72"/>
          <p:cNvCxnSpPr/>
          <p:nvPr/>
        </p:nvCxnSpPr>
        <p:spPr>
          <a:xfrm flipV="1">
            <a:off x="9775357" y="4460746"/>
            <a:ext cx="30025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10070038" y="5116655"/>
            <a:ext cx="24429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integración a las </a:t>
            </a:r>
            <a:r>
              <a:rPr lang="es-CO" dirty="0"/>
              <a:t>páginas </a:t>
            </a:r>
            <a:r>
              <a:rPr lang="es-CO" dirty="0" smtClean="0"/>
              <a:t>web de  </a:t>
            </a:r>
            <a:r>
              <a:rPr lang="es-CO" dirty="0"/>
              <a:t>todas las aplicaciones y elementos multimedia de última </a:t>
            </a:r>
            <a:r>
              <a:rPr lang="es-CO" dirty="0" smtClean="0"/>
              <a:t>generación.</a:t>
            </a:r>
            <a:endParaRPr lang="es-CO" dirty="0"/>
          </a:p>
        </p:txBody>
      </p:sp>
      <p:cxnSp>
        <p:nvCxnSpPr>
          <p:cNvPr id="76" name="Conector recto de flecha 75"/>
          <p:cNvCxnSpPr/>
          <p:nvPr/>
        </p:nvCxnSpPr>
        <p:spPr>
          <a:xfrm flipV="1">
            <a:off x="9811572" y="5278660"/>
            <a:ext cx="30025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102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3589361" y="0"/>
            <a:ext cx="5363570" cy="4367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s-CO" dirty="0" smtClean="0"/>
              <a:t>3 OBJETIVOS EN LA PROGRAMACIÓN DE SU SITIO WEB.</a:t>
            </a:r>
            <a:endParaRPr lang="es-CO" dirty="0"/>
          </a:p>
        </p:txBody>
      </p:sp>
      <p:sp>
        <p:nvSpPr>
          <p:cNvPr id="2" name="Rectángulo redondeado 1"/>
          <p:cNvSpPr/>
          <p:nvPr/>
        </p:nvSpPr>
        <p:spPr>
          <a:xfrm>
            <a:off x="3125336" y="805219"/>
            <a:ext cx="6291619" cy="11327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Sin la programación Web no habría páginas de </a:t>
            </a:r>
            <a:r>
              <a:rPr lang="es-CO" dirty="0" smtClean="0"/>
              <a:t>Internet,</a:t>
            </a:r>
            <a:r>
              <a:rPr lang="es-CO" dirty="0"/>
              <a:t> pues ella es el proceso de creación del </a:t>
            </a:r>
            <a:r>
              <a:rPr lang="es-CO" dirty="0" smtClean="0"/>
              <a:t>software, con el cual se consigue </a:t>
            </a:r>
            <a:r>
              <a:rPr lang="es-CO" dirty="0"/>
              <a:t>que </a:t>
            </a:r>
            <a:r>
              <a:rPr lang="es-CO" dirty="0" smtClean="0"/>
              <a:t>un </a:t>
            </a:r>
            <a:r>
              <a:rPr lang="es-CO" dirty="0"/>
              <a:t>sistema Web cumpla con tres objetivos </a:t>
            </a:r>
            <a:r>
              <a:rPr lang="es-CO" dirty="0" smtClean="0"/>
              <a:t>fundamentales</a:t>
            </a:r>
            <a:r>
              <a:rPr lang="es-CO" dirty="0"/>
              <a:t>.</a:t>
            </a:r>
          </a:p>
        </p:txBody>
      </p:sp>
      <p:cxnSp>
        <p:nvCxnSpPr>
          <p:cNvPr id="6" name="Conector recto 5"/>
          <p:cNvCxnSpPr>
            <a:stCxn id="4" idx="2"/>
            <a:endCxn id="2" idx="0"/>
          </p:cNvCxnSpPr>
          <p:nvPr/>
        </p:nvCxnSpPr>
        <p:spPr>
          <a:xfrm>
            <a:off x="6271146" y="436728"/>
            <a:ext cx="0" cy="368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5701350" y="2121807"/>
            <a:ext cx="1139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Estos son.</a:t>
            </a:r>
            <a:endParaRPr lang="es-CO" dirty="0"/>
          </a:p>
        </p:txBody>
      </p:sp>
      <p:cxnSp>
        <p:nvCxnSpPr>
          <p:cNvPr id="11" name="Conector recto 10"/>
          <p:cNvCxnSpPr>
            <a:stCxn id="2" idx="2"/>
            <a:endCxn id="9" idx="0"/>
          </p:cNvCxnSpPr>
          <p:nvPr/>
        </p:nvCxnSpPr>
        <p:spPr>
          <a:xfrm flipH="1">
            <a:off x="6271145" y="1937982"/>
            <a:ext cx="1" cy="183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661916" y="3084391"/>
            <a:ext cx="1405717" cy="382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Corrección.</a:t>
            </a:r>
            <a:endParaRPr lang="es-CO" dirty="0"/>
          </a:p>
        </p:txBody>
      </p:sp>
      <p:sp>
        <p:nvSpPr>
          <p:cNvPr id="15" name="Rectángulo redondeado 14"/>
          <p:cNvSpPr/>
          <p:nvPr/>
        </p:nvSpPr>
        <p:spPr>
          <a:xfrm>
            <a:off x="5005315" y="3186751"/>
            <a:ext cx="1856096" cy="3138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Modularidad.</a:t>
            </a:r>
            <a:endParaRPr lang="es-CO" dirty="0"/>
          </a:p>
        </p:txBody>
      </p:sp>
      <p:sp>
        <p:nvSpPr>
          <p:cNvPr id="16" name="Rectángulo redondeado 15"/>
          <p:cNvSpPr/>
          <p:nvPr/>
        </p:nvSpPr>
        <p:spPr>
          <a:xfrm>
            <a:off x="9799093" y="3159455"/>
            <a:ext cx="1337481" cy="3684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Eficiencia.</a:t>
            </a:r>
          </a:p>
        </p:txBody>
      </p:sp>
      <p:cxnSp>
        <p:nvCxnSpPr>
          <p:cNvPr id="18" name="Conector recto 17"/>
          <p:cNvCxnSpPr>
            <a:stCxn id="9" idx="2"/>
            <a:endCxn id="15" idx="0"/>
          </p:cNvCxnSpPr>
          <p:nvPr/>
        </p:nvCxnSpPr>
        <p:spPr>
          <a:xfrm flipH="1">
            <a:off x="5933363" y="2491139"/>
            <a:ext cx="337782" cy="695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>
            <a:stCxn id="9" idx="2"/>
            <a:endCxn id="16" idx="0"/>
          </p:cNvCxnSpPr>
          <p:nvPr/>
        </p:nvCxnSpPr>
        <p:spPr>
          <a:xfrm>
            <a:off x="6271145" y="2491139"/>
            <a:ext cx="4196689" cy="6683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>
            <a:stCxn id="9" idx="2"/>
            <a:endCxn id="14" idx="0"/>
          </p:cNvCxnSpPr>
          <p:nvPr/>
        </p:nvCxnSpPr>
        <p:spPr>
          <a:xfrm flipH="1">
            <a:off x="1364775" y="2491139"/>
            <a:ext cx="4906370" cy="593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/>
          <p:cNvSpPr txBox="1"/>
          <p:nvPr/>
        </p:nvSpPr>
        <p:spPr>
          <a:xfrm>
            <a:off x="0" y="3854645"/>
            <a:ext cx="2729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Pruebas que garanticen que el sistema web hace lo que debería hacer.</a:t>
            </a:r>
            <a:endParaRPr lang="es-CO" dirty="0"/>
          </a:p>
        </p:txBody>
      </p:sp>
      <p:cxnSp>
        <p:nvCxnSpPr>
          <p:cNvPr id="25" name="Conector recto de flecha 24"/>
          <p:cNvCxnSpPr>
            <a:stCxn id="14" idx="2"/>
            <a:endCxn id="23" idx="0"/>
          </p:cNvCxnSpPr>
          <p:nvPr/>
        </p:nvCxnSpPr>
        <p:spPr>
          <a:xfrm>
            <a:off x="1364775" y="3466528"/>
            <a:ext cx="1" cy="388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/>
          <p:cNvSpPr txBox="1"/>
          <p:nvPr/>
        </p:nvSpPr>
        <p:spPr>
          <a:xfrm>
            <a:off x="4467935" y="3869562"/>
            <a:ext cx="29308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Que el sistema web puedan hacérsele ampliaciones y modificaciones.</a:t>
            </a:r>
            <a:endParaRPr lang="es-CO" dirty="0"/>
          </a:p>
        </p:txBody>
      </p:sp>
      <p:cxnSp>
        <p:nvCxnSpPr>
          <p:cNvPr id="29" name="Conector recto de flecha 28"/>
          <p:cNvCxnSpPr>
            <a:stCxn id="15" idx="2"/>
            <a:endCxn id="27" idx="0"/>
          </p:cNvCxnSpPr>
          <p:nvPr/>
        </p:nvCxnSpPr>
        <p:spPr>
          <a:xfrm>
            <a:off x="5933363" y="3500650"/>
            <a:ext cx="0" cy="3689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40"/>
          <p:cNvSpPr txBox="1"/>
          <p:nvPr/>
        </p:nvSpPr>
        <p:spPr>
          <a:xfrm>
            <a:off x="9137174" y="3684673"/>
            <a:ext cx="3054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Que el sitio web consuma el menor recurso posible (tiempo,memoria,etc).</a:t>
            </a:r>
            <a:endParaRPr lang="es-CO" dirty="0"/>
          </a:p>
        </p:txBody>
      </p:sp>
      <p:cxnSp>
        <p:nvCxnSpPr>
          <p:cNvPr id="43" name="Conector recto 42"/>
          <p:cNvCxnSpPr>
            <a:stCxn id="16" idx="2"/>
          </p:cNvCxnSpPr>
          <p:nvPr/>
        </p:nvCxnSpPr>
        <p:spPr>
          <a:xfrm flipH="1">
            <a:off x="10467833" y="3527945"/>
            <a:ext cx="1" cy="157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 flipH="1">
            <a:off x="8529851" y="3660586"/>
            <a:ext cx="19379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/>
        </p:nvCxnSpPr>
        <p:spPr>
          <a:xfrm>
            <a:off x="8516203" y="3660586"/>
            <a:ext cx="27296" cy="1255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/>
          <p:cNvCxnSpPr/>
          <p:nvPr/>
        </p:nvCxnSpPr>
        <p:spPr>
          <a:xfrm>
            <a:off x="8529850" y="3889179"/>
            <a:ext cx="6073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de flecha 50"/>
          <p:cNvCxnSpPr/>
          <p:nvPr/>
        </p:nvCxnSpPr>
        <p:spPr>
          <a:xfrm>
            <a:off x="8543499" y="4915722"/>
            <a:ext cx="6073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uadroTexto 51"/>
          <p:cNvSpPr txBox="1"/>
          <p:nvPr/>
        </p:nvSpPr>
        <p:spPr>
          <a:xfrm>
            <a:off x="9253182" y="4792892"/>
            <a:ext cx="22518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Disponibilidad constante online de la pagina web.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14665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4476465" y="40943"/>
            <a:ext cx="3016155" cy="4367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s-CO" dirty="0" smtClean="0"/>
              <a:t>OBJETIVOS DEL DISEÑO WEB.</a:t>
            </a:r>
            <a:endParaRPr lang="es-CO" dirty="0"/>
          </a:p>
        </p:txBody>
      </p:sp>
      <p:sp>
        <p:nvSpPr>
          <p:cNvPr id="3" name="Rectángulo redondeado 2"/>
          <p:cNvSpPr/>
          <p:nvPr/>
        </p:nvSpPr>
        <p:spPr>
          <a:xfrm>
            <a:off x="3609831" y="831671"/>
            <a:ext cx="4749422" cy="5868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Al momento de Diseñar una pagina web, se espera que esta pueda cumplir ciertos objetivos </a:t>
            </a:r>
            <a:endParaRPr lang="es-CO" dirty="0"/>
          </a:p>
        </p:txBody>
      </p:sp>
      <p:sp>
        <p:nvSpPr>
          <p:cNvPr id="4" name="CuadroTexto 3"/>
          <p:cNvSpPr txBox="1"/>
          <p:nvPr/>
        </p:nvSpPr>
        <p:spPr>
          <a:xfrm>
            <a:off x="5411335" y="1772524"/>
            <a:ext cx="1146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Estos son.</a:t>
            </a:r>
          </a:p>
        </p:txBody>
      </p:sp>
      <p:cxnSp>
        <p:nvCxnSpPr>
          <p:cNvPr id="6" name="Conector recto 5"/>
          <p:cNvCxnSpPr>
            <a:stCxn id="2" idx="2"/>
            <a:endCxn id="3" idx="0"/>
          </p:cNvCxnSpPr>
          <p:nvPr/>
        </p:nvCxnSpPr>
        <p:spPr>
          <a:xfrm flipH="1">
            <a:off x="5984542" y="477671"/>
            <a:ext cx="1" cy="35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/>
          <p:cNvCxnSpPr>
            <a:stCxn id="3" idx="2"/>
            <a:endCxn id="4" idx="0"/>
          </p:cNvCxnSpPr>
          <p:nvPr/>
        </p:nvCxnSpPr>
        <p:spPr>
          <a:xfrm>
            <a:off x="5984542" y="1418524"/>
            <a:ext cx="0" cy="35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redondeado 20"/>
          <p:cNvSpPr/>
          <p:nvPr/>
        </p:nvSpPr>
        <p:spPr>
          <a:xfrm>
            <a:off x="1526843" y="2645479"/>
            <a:ext cx="2402006" cy="423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Objetivos principales.</a:t>
            </a:r>
            <a:endParaRPr lang="es-CO" dirty="0"/>
          </a:p>
        </p:txBody>
      </p:sp>
      <p:sp>
        <p:nvSpPr>
          <p:cNvPr id="22" name="Rectángulo redondeado 21"/>
          <p:cNvSpPr/>
          <p:nvPr/>
        </p:nvSpPr>
        <p:spPr>
          <a:xfrm>
            <a:off x="7083187" y="2345227"/>
            <a:ext cx="2402006" cy="423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Objetivos segundarios.</a:t>
            </a:r>
            <a:endParaRPr lang="es-CO" dirty="0"/>
          </a:p>
        </p:txBody>
      </p:sp>
      <p:cxnSp>
        <p:nvCxnSpPr>
          <p:cNvPr id="23" name="Conector recto 22"/>
          <p:cNvCxnSpPr>
            <a:stCxn id="22" idx="0"/>
            <a:endCxn id="4" idx="2"/>
          </p:cNvCxnSpPr>
          <p:nvPr/>
        </p:nvCxnSpPr>
        <p:spPr>
          <a:xfrm flipH="1" flipV="1">
            <a:off x="5984542" y="2141856"/>
            <a:ext cx="2299648" cy="2033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>
            <a:stCxn id="21" idx="0"/>
            <a:endCxn id="4" idx="2"/>
          </p:cNvCxnSpPr>
          <p:nvPr/>
        </p:nvCxnSpPr>
        <p:spPr>
          <a:xfrm flipV="1">
            <a:off x="2727846" y="2141856"/>
            <a:ext cx="3256696" cy="5036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>
            <a:endCxn id="21" idx="2"/>
          </p:cNvCxnSpPr>
          <p:nvPr/>
        </p:nvCxnSpPr>
        <p:spPr>
          <a:xfrm flipV="1">
            <a:off x="2727846" y="3068559"/>
            <a:ext cx="0" cy="300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>
            <a:off x="1649672" y="3368811"/>
            <a:ext cx="10781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 flipV="1">
            <a:off x="1649672" y="3368812"/>
            <a:ext cx="0" cy="1728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de flecha 45"/>
          <p:cNvCxnSpPr/>
          <p:nvPr/>
        </p:nvCxnSpPr>
        <p:spPr>
          <a:xfrm>
            <a:off x="1649672" y="3532583"/>
            <a:ext cx="272955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uadroTexto 46"/>
          <p:cNvSpPr txBox="1"/>
          <p:nvPr/>
        </p:nvSpPr>
        <p:spPr>
          <a:xfrm>
            <a:off x="1936276" y="3368811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Que los clientes lleguen al sitio web.</a:t>
            </a:r>
            <a:endParaRPr lang="es-CO" dirty="0"/>
          </a:p>
        </p:txBody>
      </p:sp>
      <p:sp>
        <p:nvSpPr>
          <p:cNvPr id="49" name="CuadroTexto 48"/>
          <p:cNvSpPr txBox="1"/>
          <p:nvPr/>
        </p:nvSpPr>
        <p:spPr>
          <a:xfrm>
            <a:off x="1936276" y="4153556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Que los que lleguen compren.</a:t>
            </a:r>
            <a:endParaRPr lang="es-CO" dirty="0"/>
          </a:p>
        </p:txBody>
      </p:sp>
      <p:sp>
        <p:nvSpPr>
          <p:cNvPr id="50" name="CuadroTexto 49"/>
          <p:cNvSpPr txBox="1"/>
          <p:nvPr/>
        </p:nvSpPr>
        <p:spPr>
          <a:xfrm>
            <a:off x="1922627" y="4938301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Que los que compren vuelvan.</a:t>
            </a:r>
            <a:endParaRPr lang="es-CO" dirty="0"/>
          </a:p>
        </p:txBody>
      </p:sp>
      <p:cxnSp>
        <p:nvCxnSpPr>
          <p:cNvPr id="52" name="Conector recto de flecha 51"/>
          <p:cNvCxnSpPr/>
          <p:nvPr/>
        </p:nvCxnSpPr>
        <p:spPr>
          <a:xfrm>
            <a:off x="1663323" y="4308315"/>
            <a:ext cx="272955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/>
          <p:cNvCxnSpPr/>
          <p:nvPr/>
        </p:nvCxnSpPr>
        <p:spPr>
          <a:xfrm>
            <a:off x="1636023" y="5084047"/>
            <a:ext cx="272955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54"/>
          <p:cNvCxnSpPr>
            <a:endCxn id="22" idx="2"/>
          </p:cNvCxnSpPr>
          <p:nvPr/>
        </p:nvCxnSpPr>
        <p:spPr>
          <a:xfrm flipV="1">
            <a:off x="8284190" y="2768307"/>
            <a:ext cx="0" cy="302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55"/>
          <p:cNvCxnSpPr/>
          <p:nvPr/>
        </p:nvCxnSpPr>
        <p:spPr>
          <a:xfrm>
            <a:off x="6383741" y="3068559"/>
            <a:ext cx="3408528" cy="2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 flipV="1">
            <a:off x="6383741" y="3068559"/>
            <a:ext cx="0" cy="31485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de flecha 57"/>
          <p:cNvCxnSpPr/>
          <p:nvPr/>
        </p:nvCxnSpPr>
        <p:spPr>
          <a:xfrm>
            <a:off x="6383741" y="3188570"/>
            <a:ext cx="272955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uadroTexto 58"/>
          <p:cNvSpPr txBox="1"/>
          <p:nvPr/>
        </p:nvSpPr>
        <p:spPr>
          <a:xfrm>
            <a:off x="6670344" y="3068559"/>
            <a:ext cx="228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Orientación de la pagina web tanto al negocio como a los clientes.</a:t>
            </a:r>
            <a:endParaRPr lang="es-CO" dirty="0"/>
          </a:p>
        </p:txBody>
      </p:sp>
      <p:sp>
        <p:nvSpPr>
          <p:cNvPr id="60" name="CuadroTexto 59"/>
          <p:cNvSpPr txBox="1"/>
          <p:nvPr/>
        </p:nvSpPr>
        <p:spPr>
          <a:xfrm>
            <a:off x="6649870" y="4330551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Un diseño que potencia la imagen de la empresa.</a:t>
            </a:r>
            <a:endParaRPr lang="es-CO" dirty="0"/>
          </a:p>
        </p:txBody>
      </p:sp>
      <p:sp>
        <p:nvSpPr>
          <p:cNvPr id="61" name="CuadroTexto 60"/>
          <p:cNvSpPr txBox="1"/>
          <p:nvPr/>
        </p:nvSpPr>
        <p:spPr>
          <a:xfrm>
            <a:off x="6670344" y="5336279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Sitio optimizado para los buscadores.</a:t>
            </a:r>
            <a:endParaRPr lang="es-CO" dirty="0"/>
          </a:p>
        </p:txBody>
      </p:sp>
      <p:cxnSp>
        <p:nvCxnSpPr>
          <p:cNvPr id="62" name="Conector recto de flecha 61"/>
          <p:cNvCxnSpPr/>
          <p:nvPr/>
        </p:nvCxnSpPr>
        <p:spPr>
          <a:xfrm>
            <a:off x="6376915" y="4537886"/>
            <a:ext cx="272955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de flecha 62"/>
          <p:cNvCxnSpPr/>
          <p:nvPr/>
        </p:nvCxnSpPr>
        <p:spPr>
          <a:xfrm>
            <a:off x="6383741" y="5513699"/>
            <a:ext cx="2866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de flecha 73"/>
          <p:cNvCxnSpPr/>
          <p:nvPr/>
        </p:nvCxnSpPr>
        <p:spPr>
          <a:xfrm>
            <a:off x="6380328" y="6204383"/>
            <a:ext cx="310485" cy="12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uadroTexto 77"/>
          <p:cNvSpPr txBox="1"/>
          <p:nvPr/>
        </p:nvSpPr>
        <p:spPr>
          <a:xfrm>
            <a:off x="6690813" y="598261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Tiempo de carga mínimo.</a:t>
            </a:r>
            <a:endParaRPr lang="es-CO" dirty="0"/>
          </a:p>
        </p:txBody>
      </p:sp>
      <p:cxnSp>
        <p:nvCxnSpPr>
          <p:cNvPr id="80" name="Conector recto 79"/>
          <p:cNvCxnSpPr/>
          <p:nvPr/>
        </p:nvCxnSpPr>
        <p:spPr>
          <a:xfrm flipH="1" flipV="1">
            <a:off x="9768382" y="3070747"/>
            <a:ext cx="10237" cy="2702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cto de flecha 80"/>
          <p:cNvCxnSpPr/>
          <p:nvPr/>
        </p:nvCxnSpPr>
        <p:spPr>
          <a:xfrm>
            <a:off x="9778621" y="3250573"/>
            <a:ext cx="2729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de flecha 84"/>
          <p:cNvCxnSpPr/>
          <p:nvPr/>
        </p:nvCxnSpPr>
        <p:spPr>
          <a:xfrm>
            <a:off x="9762699" y="3815144"/>
            <a:ext cx="2729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CuadroTexto 85"/>
          <p:cNvSpPr txBox="1"/>
          <p:nvPr/>
        </p:nvSpPr>
        <p:spPr>
          <a:xfrm>
            <a:off x="10067502" y="3070747"/>
            <a:ext cx="1169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Claridad.</a:t>
            </a:r>
            <a:endParaRPr lang="es-CO" dirty="0"/>
          </a:p>
        </p:txBody>
      </p:sp>
      <p:sp>
        <p:nvSpPr>
          <p:cNvPr id="87" name="CuadroTexto 86"/>
          <p:cNvSpPr txBox="1"/>
          <p:nvPr/>
        </p:nvSpPr>
        <p:spPr>
          <a:xfrm>
            <a:off x="10083425" y="3584226"/>
            <a:ext cx="155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Actualización.</a:t>
            </a:r>
            <a:endParaRPr lang="es-CO" dirty="0"/>
          </a:p>
        </p:txBody>
      </p:sp>
      <p:cxnSp>
        <p:nvCxnSpPr>
          <p:cNvPr id="88" name="Conector recto de flecha 87"/>
          <p:cNvCxnSpPr/>
          <p:nvPr/>
        </p:nvCxnSpPr>
        <p:spPr>
          <a:xfrm>
            <a:off x="9778621" y="4317243"/>
            <a:ext cx="2729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CuadroTexto 88"/>
          <p:cNvSpPr txBox="1"/>
          <p:nvPr/>
        </p:nvSpPr>
        <p:spPr>
          <a:xfrm>
            <a:off x="10051575" y="4077817"/>
            <a:ext cx="155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Organización.</a:t>
            </a:r>
            <a:endParaRPr lang="es-CO" dirty="0"/>
          </a:p>
        </p:txBody>
      </p:sp>
      <p:cxnSp>
        <p:nvCxnSpPr>
          <p:cNvPr id="90" name="Conector recto de flecha 89"/>
          <p:cNvCxnSpPr/>
          <p:nvPr/>
        </p:nvCxnSpPr>
        <p:spPr>
          <a:xfrm>
            <a:off x="9792269" y="4686574"/>
            <a:ext cx="2729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de flecha 90"/>
          <p:cNvCxnSpPr/>
          <p:nvPr/>
        </p:nvCxnSpPr>
        <p:spPr>
          <a:xfrm>
            <a:off x="9776347" y="5251145"/>
            <a:ext cx="2729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uadroTexto 91"/>
          <p:cNvSpPr txBox="1"/>
          <p:nvPr/>
        </p:nvSpPr>
        <p:spPr>
          <a:xfrm>
            <a:off x="10097073" y="5020227"/>
            <a:ext cx="155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Belleza.</a:t>
            </a:r>
            <a:endParaRPr lang="es-CO" dirty="0"/>
          </a:p>
        </p:txBody>
      </p:sp>
      <p:cxnSp>
        <p:nvCxnSpPr>
          <p:cNvPr id="93" name="Conector recto de flecha 92"/>
          <p:cNvCxnSpPr/>
          <p:nvPr/>
        </p:nvCxnSpPr>
        <p:spPr>
          <a:xfrm flipV="1">
            <a:off x="9762699" y="5753244"/>
            <a:ext cx="302524" cy="19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CuadroTexto 93"/>
          <p:cNvSpPr txBox="1"/>
          <p:nvPr/>
        </p:nvSpPr>
        <p:spPr>
          <a:xfrm>
            <a:off x="10065223" y="5513818"/>
            <a:ext cx="1551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Seguridad.</a:t>
            </a:r>
            <a:endParaRPr lang="es-CO" dirty="0"/>
          </a:p>
        </p:txBody>
      </p:sp>
      <p:sp>
        <p:nvSpPr>
          <p:cNvPr id="95" name="CuadroTexto 94"/>
          <p:cNvSpPr txBox="1"/>
          <p:nvPr/>
        </p:nvSpPr>
        <p:spPr>
          <a:xfrm>
            <a:off x="10068637" y="4501908"/>
            <a:ext cx="2123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Autoadministración.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24778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4817660" y="54591"/>
            <a:ext cx="2456597" cy="4367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s-CO" dirty="0" smtClean="0"/>
              <a:t>TIPOS DE DISEÑO WEB.</a:t>
            </a:r>
            <a:endParaRPr lang="es-CO" dirty="0"/>
          </a:p>
        </p:txBody>
      </p:sp>
      <p:cxnSp>
        <p:nvCxnSpPr>
          <p:cNvPr id="4" name="Conector recto 3"/>
          <p:cNvCxnSpPr>
            <a:stCxn id="2" idx="2"/>
            <a:endCxn id="5" idx="0"/>
          </p:cNvCxnSpPr>
          <p:nvPr/>
        </p:nvCxnSpPr>
        <p:spPr>
          <a:xfrm flipH="1">
            <a:off x="6045958" y="491319"/>
            <a:ext cx="1" cy="341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ángulo redondeado 4"/>
          <p:cNvSpPr/>
          <p:nvPr/>
        </p:nvSpPr>
        <p:spPr>
          <a:xfrm>
            <a:off x="4169390" y="832514"/>
            <a:ext cx="3753135" cy="8052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Variados por su estilo y función de diseño y publico al que se dirige, existen muchos tipos de diseño web.</a:t>
            </a:r>
            <a:endParaRPr lang="es-CO" dirty="0"/>
          </a:p>
        </p:txBody>
      </p:sp>
      <p:sp>
        <p:nvSpPr>
          <p:cNvPr id="11" name="CuadroTexto 10"/>
          <p:cNvSpPr txBox="1"/>
          <p:nvPr/>
        </p:nvSpPr>
        <p:spPr>
          <a:xfrm>
            <a:off x="5424983" y="1794261"/>
            <a:ext cx="1241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Estos son</a:t>
            </a:r>
            <a:endParaRPr lang="es-CO" dirty="0"/>
          </a:p>
        </p:txBody>
      </p:sp>
      <p:cxnSp>
        <p:nvCxnSpPr>
          <p:cNvPr id="12" name="Conector recto 11"/>
          <p:cNvCxnSpPr>
            <a:stCxn id="5" idx="2"/>
            <a:endCxn id="11" idx="0"/>
          </p:cNvCxnSpPr>
          <p:nvPr/>
        </p:nvCxnSpPr>
        <p:spPr>
          <a:xfrm flipH="1">
            <a:off x="6045957" y="1637732"/>
            <a:ext cx="1" cy="156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redondeado 16"/>
          <p:cNvSpPr/>
          <p:nvPr/>
        </p:nvSpPr>
        <p:spPr>
          <a:xfrm>
            <a:off x="313898" y="2599899"/>
            <a:ext cx="2402006" cy="3411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Diseño web Avanzado.</a:t>
            </a:r>
            <a:endParaRPr lang="es-CO" dirty="0"/>
          </a:p>
        </p:txBody>
      </p:sp>
      <p:sp>
        <p:nvSpPr>
          <p:cNvPr id="18" name="Rectángulo redondeado 17"/>
          <p:cNvSpPr/>
          <p:nvPr/>
        </p:nvSpPr>
        <p:spPr>
          <a:xfrm>
            <a:off x="4844953" y="2599899"/>
            <a:ext cx="2402006" cy="3411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Diseño web Clásico.</a:t>
            </a:r>
            <a:endParaRPr lang="es-CO" dirty="0"/>
          </a:p>
        </p:txBody>
      </p:sp>
      <p:sp>
        <p:nvSpPr>
          <p:cNvPr id="19" name="Rectángulo redondeado 18"/>
          <p:cNvSpPr/>
          <p:nvPr/>
        </p:nvSpPr>
        <p:spPr>
          <a:xfrm>
            <a:off x="8686798" y="2599899"/>
            <a:ext cx="2503940" cy="3411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Diseño web Industrial.</a:t>
            </a:r>
            <a:endParaRPr lang="es-CO" dirty="0"/>
          </a:p>
        </p:txBody>
      </p:sp>
      <p:cxnSp>
        <p:nvCxnSpPr>
          <p:cNvPr id="20" name="Conector recto 19"/>
          <p:cNvCxnSpPr>
            <a:stCxn id="11" idx="2"/>
            <a:endCxn id="18" idx="0"/>
          </p:cNvCxnSpPr>
          <p:nvPr/>
        </p:nvCxnSpPr>
        <p:spPr>
          <a:xfrm flipH="1">
            <a:off x="6045956" y="2163593"/>
            <a:ext cx="1" cy="436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>
            <a:endCxn id="11" idx="2"/>
          </p:cNvCxnSpPr>
          <p:nvPr/>
        </p:nvCxnSpPr>
        <p:spPr>
          <a:xfrm flipV="1">
            <a:off x="1392072" y="2163593"/>
            <a:ext cx="4653885" cy="436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>
            <a:stCxn id="11" idx="2"/>
          </p:cNvCxnSpPr>
          <p:nvPr/>
        </p:nvCxnSpPr>
        <p:spPr>
          <a:xfrm>
            <a:off x="6045957" y="2163593"/>
            <a:ext cx="4653884" cy="4499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adroTexto 30"/>
          <p:cNvSpPr txBox="1"/>
          <p:nvPr/>
        </p:nvSpPr>
        <p:spPr>
          <a:xfrm>
            <a:off x="777923" y="3019650"/>
            <a:ext cx="1787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Orientado a profesionales.</a:t>
            </a:r>
            <a:endParaRPr lang="es-CO" dirty="0"/>
          </a:p>
        </p:txBody>
      </p:sp>
      <p:cxnSp>
        <p:nvCxnSpPr>
          <p:cNvPr id="32" name="Conector recto 31"/>
          <p:cNvCxnSpPr/>
          <p:nvPr/>
        </p:nvCxnSpPr>
        <p:spPr>
          <a:xfrm flipH="1">
            <a:off x="6198357" y="1790132"/>
            <a:ext cx="1" cy="156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adroTexto 32"/>
          <p:cNvSpPr txBox="1"/>
          <p:nvPr/>
        </p:nvSpPr>
        <p:spPr>
          <a:xfrm>
            <a:off x="764275" y="3664003"/>
            <a:ext cx="2074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Nuevas tecnologías.</a:t>
            </a:r>
            <a:endParaRPr lang="es-CO" dirty="0"/>
          </a:p>
        </p:txBody>
      </p:sp>
      <p:sp>
        <p:nvSpPr>
          <p:cNvPr id="34" name="CuadroTexto 33"/>
          <p:cNvSpPr txBox="1"/>
          <p:nvPr/>
        </p:nvSpPr>
        <p:spPr>
          <a:xfrm>
            <a:off x="764275" y="4109914"/>
            <a:ext cx="2640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clientes del sector tecnológico y audiovisual .</a:t>
            </a:r>
            <a:endParaRPr lang="es-CO" dirty="0"/>
          </a:p>
        </p:txBody>
      </p:sp>
      <p:cxnSp>
        <p:nvCxnSpPr>
          <p:cNvPr id="36" name="Conector recto 35"/>
          <p:cNvCxnSpPr/>
          <p:nvPr/>
        </p:nvCxnSpPr>
        <p:spPr>
          <a:xfrm>
            <a:off x="436728" y="2954741"/>
            <a:ext cx="13648" cy="2040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/>
          <p:cNvCxnSpPr/>
          <p:nvPr/>
        </p:nvCxnSpPr>
        <p:spPr>
          <a:xfrm>
            <a:off x="450376" y="3179928"/>
            <a:ext cx="3138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/>
          <p:cNvCxnSpPr/>
          <p:nvPr/>
        </p:nvCxnSpPr>
        <p:spPr>
          <a:xfrm>
            <a:off x="464024" y="3850943"/>
            <a:ext cx="3138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de flecha 44"/>
          <p:cNvCxnSpPr/>
          <p:nvPr/>
        </p:nvCxnSpPr>
        <p:spPr>
          <a:xfrm>
            <a:off x="464024" y="4314967"/>
            <a:ext cx="3138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uadroTexto 45"/>
          <p:cNvSpPr txBox="1"/>
          <p:nvPr/>
        </p:nvSpPr>
        <p:spPr>
          <a:xfrm>
            <a:off x="5326040" y="3398209"/>
            <a:ext cx="2586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Elementos básicos como el texto e imagen.</a:t>
            </a:r>
            <a:endParaRPr lang="es-CO" dirty="0"/>
          </a:p>
        </p:txBody>
      </p:sp>
      <p:sp>
        <p:nvSpPr>
          <p:cNvPr id="47" name="CuadroTexto 46"/>
          <p:cNvSpPr txBox="1"/>
          <p:nvPr/>
        </p:nvSpPr>
        <p:spPr>
          <a:xfrm>
            <a:off x="5339679" y="4006040"/>
            <a:ext cx="277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Se prescinde de elementos avanzados como </a:t>
            </a:r>
            <a:r>
              <a:rPr lang="es-CO" dirty="0"/>
              <a:t>vídeo </a:t>
            </a:r>
            <a:r>
              <a:rPr lang="es-CO" dirty="0" smtClean="0"/>
              <a:t>streaming.</a:t>
            </a:r>
            <a:endParaRPr lang="es-CO" dirty="0"/>
          </a:p>
        </p:txBody>
      </p:sp>
      <p:cxnSp>
        <p:nvCxnSpPr>
          <p:cNvPr id="49" name="Conector recto 48"/>
          <p:cNvCxnSpPr/>
          <p:nvPr/>
        </p:nvCxnSpPr>
        <p:spPr>
          <a:xfrm>
            <a:off x="4995079" y="2954741"/>
            <a:ext cx="17053" cy="1974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de flecha 49"/>
          <p:cNvCxnSpPr/>
          <p:nvPr/>
        </p:nvCxnSpPr>
        <p:spPr>
          <a:xfrm>
            <a:off x="4996778" y="3606631"/>
            <a:ext cx="3138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uadroTexto 52"/>
          <p:cNvSpPr txBox="1"/>
          <p:nvPr/>
        </p:nvSpPr>
        <p:spPr>
          <a:xfrm>
            <a:off x="9164471" y="3006002"/>
            <a:ext cx="2475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Paginas para industrias.</a:t>
            </a:r>
            <a:endParaRPr lang="es-CO" dirty="0"/>
          </a:p>
        </p:txBody>
      </p:sp>
      <p:sp>
        <p:nvSpPr>
          <p:cNvPr id="54" name="CuadroTexto 53"/>
          <p:cNvSpPr txBox="1"/>
          <p:nvPr/>
        </p:nvSpPr>
        <p:spPr>
          <a:xfrm>
            <a:off x="9150823" y="3650355"/>
            <a:ext cx="2681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que presenta unas webs corporativas</a:t>
            </a:r>
            <a:r>
              <a:rPr lang="es-CO" dirty="0" smtClean="0"/>
              <a:t>.</a:t>
            </a:r>
            <a:endParaRPr lang="es-CO" dirty="0"/>
          </a:p>
        </p:txBody>
      </p:sp>
      <p:sp>
        <p:nvSpPr>
          <p:cNvPr id="55" name="CuadroTexto 54"/>
          <p:cNvSpPr txBox="1"/>
          <p:nvPr/>
        </p:nvSpPr>
        <p:spPr>
          <a:xfrm>
            <a:off x="9150823" y="4419431"/>
            <a:ext cx="2752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Se busca representar la imagen de la empresa.</a:t>
            </a:r>
            <a:endParaRPr lang="es-CO" dirty="0"/>
          </a:p>
        </p:txBody>
      </p:sp>
      <p:cxnSp>
        <p:nvCxnSpPr>
          <p:cNvPr id="56" name="Conector recto 55"/>
          <p:cNvCxnSpPr/>
          <p:nvPr/>
        </p:nvCxnSpPr>
        <p:spPr>
          <a:xfrm>
            <a:off x="8823276" y="2941093"/>
            <a:ext cx="13648" cy="2040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de flecha 56"/>
          <p:cNvCxnSpPr/>
          <p:nvPr/>
        </p:nvCxnSpPr>
        <p:spPr>
          <a:xfrm>
            <a:off x="8836924" y="3166280"/>
            <a:ext cx="3272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de flecha 57"/>
          <p:cNvCxnSpPr/>
          <p:nvPr/>
        </p:nvCxnSpPr>
        <p:spPr>
          <a:xfrm>
            <a:off x="8850572" y="3837295"/>
            <a:ext cx="3272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de flecha 58"/>
          <p:cNvCxnSpPr/>
          <p:nvPr/>
        </p:nvCxnSpPr>
        <p:spPr>
          <a:xfrm>
            <a:off x="8850572" y="4624484"/>
            <a:ext cx="3272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uadroTexto 62"/>
          <p:cNvSpPr txBox="1"/>
          <p:nvPr/>
        </p:nvSpPr>
        <p:spPr>
          <a:xfrm>
            <a:off x="5310677" y="2960300"/>
            <a:ext cx="2586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Diseño tradicional.</a:t>
            </a:r>
            <a:endParaRPr lang="es-CO" dirty="0"/>
          </a:p>
        </p:txBody>
      </p:sp>
      <p:cxnSp>
        <p:nvCxnSpPr>
          <p:cNvPr id="64" name="Conector recto de flecha 63"/>
          <p:cNvCxnSpPr/>
          <p:nvPr/>
        </p:nvCxnSpPr>
        <p:spPr>
          <a:xfrm>
            <a:off x="4983131" y="3120578"/>
            <a:ext cx="3138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de flecha 65"/>
          <p:cNvCxnSpPr/>
          <p:nvPr/>
        </p:nvCxnSpPr>
        <p:spPr>
          <a:xfrm>
            <a:off x="5003608" y="4150941"/>
            <a:ext cx="3138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ángulo redondeado 71"/>
          <p:cNvSpPr/>
          <p:nvPr/>
        </p:nvSpPr>
        <p:spPr>
          <a:xfrm>
            <a:off x="1050877" y="5660619"/>
            <a:ext cx="8884694" cy="9858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el </a:t>
            </a:r>
            <a:r>
              <a:rPr lang="es-CO" dirty="0"/>
              <a:t>diseñador gráfico debe adecuar la estructura de la página con la funcionalidad y usabilidad de la misma, de tal manera que el usuario localice con facilidad la información que desea </a:t>
            </a:r>
            <a:r>
              <a:rPr lang="es-CO" dirty="0" smtClean="0"/>
              <a:t>encontrar y también mostrar un agradable diseño web que atraiga a los usuarios.</a:t>
            </a:r>
            <a:endParaRPr lang="es-CO" dirty="0"/>
          </a:p>
        </p:txBody>
      </p:sp>
      <p:cxnSp>
        <p:nvCxnSpPr>
          <p:cNvPr id="74" name="Conector recto 73"/>
          <p:cNvCxnSpPr>
            <a:endCxn id="72" idx="0"/>
          </p:cNvCxnSpPr>
          <p:nvPr/>
        </p:nvCxnSpPr>
        <p:spPr>
          <a:xfrm>
            <a:off x="436728" y="5008562"/>
            <a:ext cx="5056496" cy="6520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74"/>
          <p:cNvCxnSpPr>
            <a:endCxn id="72" idx="0"/>
          </p:cNvCxnSpPr>
          <p:nvPr/>
        </p:nvCxnSpPr>
        <p:spPr>
          <a:xfrm>
            <a:off x="4998484" y="4943019"/>
            <a:ext cx="494740" cy="717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77"/>
          <p:cNvCxnSpPr>
            <a:endCxn id="72" idx="0"/>
          </p:cNvCxnSpPr>
          <p:nvPr/>
        </p:nvCxnSpPr>
        <p:spPr>
          <a:xfrm flipH="1">
            <a:off x="5493224" y="4943019"/>
            <a:ext cx="3330054" cy="717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9492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3236220" y="372"/>
            <a:ext cx="3643952" cy="51861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s-CO" dirty="0"/>
              <a:t>CARACTERÍSTICAS DE UN BUEN DISEÑO </a:t>
            </a:r>
            <a:r>
              <a:rPr lang="es-CO" dirty="0" smtClean="0"/>
              <a:t>WEB</a:t>
            </a:r>
            <a:endParaRPr lang="es-CO" b="1" dirty="0"/>
          </a:p>
        </p:txBody>
      </p:sp>
      <p:sp>
        <p:nvSpPr>
          <p:cNvPr id="3" name="Rectángulo redondeado 2"/>
          <p:cNvSpPr/>
          <p:nvPr/>
        </p:nvSpPr>
        <p:spPr>
          <a:xfrm>
            <a:off x="3700244" y="1418897"/>
            <a:ext cx="2715904" cy="6141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Cumplir las expectativas de los usuarios.</a:t>
            </a:r>
            <a:endParaRPr lang="es-CO" dirty="0"/>
          </a:p>
        </p:txBody>
      </p:sp>
      <p:sp>
        <p:nvSpPr>
          <p:cNvPr id="4" name="CuadroTexto 3"/>
          <p:cNvSpPr txBox="1"/>
          <p:nvPr/>
        </p:nvSpPr>
        <p:spPr>
          <a:xfrm>
            <a:off x="4505461" y="784276"/>
            <a:ext cx="1105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Se busca.</a:t>
            </a:r>
            <a:endParaRPr lang="es-CO" dirty="0"/>
          </a:p>
        </p:txBody>
      </p:sp>
      <p:cxnSp>
        <p:nvCxnSpPr>
          <p:cNvPr id="6" name="Conector recto 5"/>
          <p:cNvCxnSpPr>
            <a:stCxn id="2" idx="2"/>
            <a:endCxn id="4" idx="0"/>
          </p:cNvCxnSpPr>
          <p:nvPr/>
        </p:nvCxnSpPr>
        <p:spPr>
          <a:xfrm>
            <a:off x="5058196" y="518987"/>
            <a:ext cx="0" cy="265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>
            <a:stCxn id="4" idx="2"/>
            <a:endCxn id="3" idx="0"/>
          </p:cNvCxnSpPr>
          <p:nvPr/>
        </p:nvCxnSpPr>
        <p:spPr>
          <a:xfrm>
            <a:off x="5058196" y="1153608"/>
            <a:ext cx="0" cy="265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4252977" y="2298335"/>
            <a:ext cx="1610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características</a:t>
            </a:r>
            <a:endParaRPr lang="es-CO" dirty="0"/>
          </a:p>
        </p:txBody>
      </p:sp>
      <p:cxnSp>
        <p:nvCxnSpPr>
          <p:cNvPr id="14" name="Conector recto 13"/>
          <p:cNvCxnSpPr>
            <a:stCxn id="3" idx="2"/>
            <a:endCxn id="12" idx="0"/>
          </p:cNvCxnSpPr>
          <p:nvPr/>
        </p:nvCxnSpPr>
        <p:spPr>
          <a:xfrm>
            <a:off x="5058196" y="2033046"/>
            <a:ext cx="0" cy="265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redondeado 15"/>
          <p:cNvSpPr/>
          <p:nvPr/>
        </p:nvSpPr>
        <p:spPr>
          <a:xfrm>
            <a:off x="-13648" y="3195300"/>
            <a:ext cx="1419367" cy="2371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Creatividad.</a:t>
            </a:r>
            <a:endParaRPr lang="es-CO" dirty="0"/>
          </a:p>
        </p:txBody>
      </p:sp>
      <p:sp>
        <p:nvSpPr>
          <p:cNvPr id="17" name="Rectángulo redondeado 16"/>
          <p:cNvSpPr/>
          <p:nvPr/>
        </p:nvSpPr>
        <p:spPr>
          <a:xfrm>
            <a:off x="846587" y="3579772"/>
            <a:ext cx="1767385" cy="4849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Elaborar un plan de marketing.</a:t>
            </a:r>
            <a:endParaRPr lang="es-CO" dirty="0"/>
          </a:p>
        </p:txBody>
      </p:sp>
      <p:sp>
        <p:nvSpPr>
          <p:cNvPr id="18" name="Rectángulo redondeado 17"/>
          <p:cNvSpPr/>
          <p:nvPr/>
        </p:nvSpPr>
        <p:spPr>
          <a:xfrm>
            <a:off x="2190461" y="3035355"/>
            <a:ext cx="1286303" cy="4414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Sitios accesibles.</a:t>
            </a:r>
            <a:endParaRPr lang="es-CO" dirty="0"/>
          </a:p>
        </p:txBody>
      </p:sp>
      <p:sp>
        <p:nvSpPr>
          <p:cNvPr id="19" name="Rectángulo redondeado 18"/>
          <p:cNvSpPr/>
          <p:nvPr/>
        </p:nvSpPr>
        <p:spPr>
          <a:xfrm>
            <a:off x="2975655" y="3615392"/>
            <a:ext cx="1753739" cy="510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Usabilidad y funcionabilidad. </a:t>
            </a:r>
            <a:endParaRPr lang="es-CO" dirty="0"/>
          </a:p>
        </p:txBody>
      </p:sp>
      <p:sp>
        <p:nvSpPr>
          <p:cNvPr id="20" name="Rectángulo redondeado 19"/>
          <p:cNvSpPr/>
          <p:nvPr/>
        </p:nvSpPr>
        <p:spPr>
          <a:xfrm>
            <a:off x="4046560" y="3066914"/>
            <a:ext cx="2023276" cy="4576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Diseño optimizado para buscadores.</a:t>
            </a:r>
            <a:endParaRPr lang="es-CO" dirty="0"/>
          </a:p>
        </p:txBody>
      </p:sp>
      <p:sp>
        <p:nvSpPr>
          <p:cNvPr id="21" name="Rectángulo redondeado 20"/>
          <p:cNvSpPr/>
          <p:nvPr/>
        </p:nvSpPr>
        <p:spPr>
          <a:xfrm>
            <a:off x="5288931" y="3750560"/>
            <a:ext cx="1842448" cy="396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Fácil navegación.</a:t>
            </a:r>
            <a:endParaRPr lang="es-CO" dirty="0"/>
          </a:p>
        </p:txBody>
      </p:sp>
      <p:cxnSp>
        <p:nvCxnSpPr>
          <p:cNvPr id="23" name="Conector recto 22"/>
          <p:cNvCxnSpPr/>
          <p:nvPr/>
        </p:nvCxnSpPr>
        <p:spPr>
          <a:xfrm flipH="1">
            <a:off x="5058196" y="2667294"/>
            <a:ext cx="1" cy="226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>
            <a:off x="696035" y="2893325"/>
            <a:ext cx="106589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ángulo redondeado 27"/>
          <p:cNvSpPr/>
          <p:nvPr/>
        </p:nvSpPr>
        <p:spPr>
          <a:xfrm>
            <a:off x="6496327" y="3171434"/>
            <a:ext cx="2156359" cy="4439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Tecnología adaptada al usuario.</a:t>
            </a:r>
            <a:endParaRPr lang="es-CO" dirty="0"/>
          </a:p>
        </p:txBody>
      </p:sp>
      <p:sp>
        <p:nvSpPr>
          <p:cNvPr id="29" name="Rectángulo redondeado 28"/>
          <p:cNvSpPr/>
          <p:nvPr/>
        </p:nvSpPr>
        <p:spPr>
          <a:xfrm>
            <a:off x="7885843" y="3822230"/>
            <a:ext cx="2105170" cy="4708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Diseño en la imagen corporativa.</a:t>
            </a:r>
            <a:endParaRPr lang="es-CO" dirty="0"/>
          </a:p>
        </p:txBody>
      </p:sp>
      <p:cxnSp>
        <p:nvCxnSpPr>
          <p:cNvPr id="49" name="Conector recto 48"/>
          <p:cNvCxnSpPr>
            <a:endCxn id="16" idx="0"/>
          </p:cNvCxnSpPr>
          <p:nvPr/>
        </p:nvCxnSpPr>
        <p:spPr>
          <a:xfrm>
            <a:off x="696034" y="2893325"/>
            <a:ext cx="2" cy="301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/>
          <p:cNvCxnSpPr>
            <a:stCxn id="17" idx="0"/>
          </p:cNvCxnSpPr>
          <p:nvPr/>
        </p:nvCxnSpPr>
        <p:spPr>
          <a:xfrm flipH="1" flipV="1">
            <a:off x="1730279" y="2900357"/>
            <a:ext cx="1" cy="6794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/>
          <p:cNvCxnSpPr>
            <a:stCxn id="18" idx="0"/>
          </p:cNvCxnSpPr>
          <p:nvPr/>
        </p:nvCxnSpPr>
        <p:spPr>
          <a:xfrm flipH="1" flipV="1">
            <a:off x="2833612" y="2895023"/>
            <a:ext cx="1" cy="140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/>
          <p:cNvCxnSpPr>
            <a:stCxn id="19" idx="0"/>
          </p:cNvCxnSpPr>
          <p:nvPr/>
        </p:nvCxnSpPr>
        <p:spPr>
          <a:xfrm flipV="1">
            <a:off x="3852525" y="2903970"/>
            <a:ext cx="12575" cy="7114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64"/>
          <p:cNvCxnSpPr>
            <a:stCxn id="20" idx="0"/>
          </p:cNvCxnSpPr>
          <p:nvPr/>
        </p:nvCxnSpPr>
        <p:spPr>
          <a:xfrm flipV="1">
            <a:off x="5058198" y="2893325"/>
            <a:ext cx="5123" cy="173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67"/>
          <p:cNvCxnSpPr>
            <a:stCxn id="21" idx="0"/>
          </p:cNvCxnSpPr>
          <p:nvPr/>
        </p:nvCxnSpPr>
        <p:spPr>
          <a:xfrm flipH="1" flipV="1">
            <a:off x="6209731" y="2893325"/>
            <a:ext cx="424" cy="8572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69"/>
          <p:cNvCxnSpPr>
            <a:stCxn id="28" idx="0"/>
          </p:cNvCxnSpPr>
          <p:nvPr/>
        </p:nvCxnSpPr>
        <p:spPr>
          <a:xfrm flipH="1" flipV="1">
            <a:off x="7563388" y="2893325"/>
            <a:ext cx="11119" cy="278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/>
          <p:cNvCxnSpPr>
            <a:stCxn id="29" idx="0"/>
          </p:cNvCxnSpPr>
          <p:nvPr/>
        </p:nvCxnSpPr>
        <p:spPr>
          <a:xfrm flipV="1">
            <a:off x="8938428" y="2893325"/>
            <a:ext cx="0" cy="9289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ángulo redondeado 74"/>
          <p:cNvSpPr/>
          <p:nvPr/>
        </p:nvSpPr>
        <p:spPr>
          <a:xfrm>
            <a:off x="9355127" y="3197473"/>
            <a:ext cx="1643710" cy="4323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Incluir texto, imagen, video.</a:t>
            </a:r>
            <a:endParaRPr lang="es-CO" dirty="0"/>
          </a:p>
        </p:txBody>
      </p:sp>
      <p:cxnSp>
        <p:nvCxnSpPr>
          <p:cNvPr id="77" name="Conector recto 76"/>
          <p:cNvCxnSpPr>
            <a:stCxn id="75" idx="0"/>
          </p:cNvCxnSpPr>
          <p:nvPr/>
        </p:nvCxnSpPr>
        <p:spPr>
          <a:xfrm flipV="1">
            <a:off x="10176982" y="2882681"/>
            <a:ext cx="0" cy="314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ángulo redondeado 77"/>
          <p:cNvSpPr/>
          <p:nvPr/>
        </p:nvSpPr>
        <p:spPr>
          <a:xfrm>
            <a:off x="10781731" y="3919893"/>
            <a:ext cx="1146412" cy="4776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Estrategia online.</a:t>
            </a:r>
            <a:endParaRPr lang="es-CO" dirty="0"/>
          </a:p>
        </p:txBody>
      </p:sp>
      <p:cxnSp>
        <p:nvCxnSpPr>
          <p:cNvPr id="81" name="Conector recto 80"/>
          <p:cNvCxnSpPr>
            <a:stCxn id="78" idx="0"/>
          </p:cNvCxnSpPr>
          <p:nvPr/>
        </p:nvCxnSpPr>
        <p:spPr>
          <a:xfrm flipV="1">
            <a:off x="11354937" y="2893325"/>
            <a:ext cx="0" cy="1026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ángulo redondeado 90"/>
          <p:cNvSpPr/>
          <p:nvPr/>
        </p:nvSpPr>
        <p:spPr>
          <a:xfrm>
            <a:off x="4309277" y="4846445"/>
            <a:ext cx="1497836" cy="4094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Destinatario.</a:t>
            </a:r>
            <a:endParaRPr lang="es-CO" dirty="0"/>
          </a:p>
        </p:txBody>
      </p:sp>
      <p:cxnSp>
        <p:nvCxnSpPr>
          <p:cNvPr id="93" name="Conector recto 92"/>
          <p:cNvCxnSpPr>
            <a:stCxn id="17" idx="2"/>
            <a:endCxn id="91" idx="0"/>
          </p:cNvCxnSpPr>
          <p:nvPr/>
        </p:nvCxnSpPr>
        <p:spPr>
          <a:xfrm>
            <a:off x="1730280" y="4064687"/>
            <a:ext cx="3327915" cy="781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cto 94"/>
          <p:cNvCxnSpPr>
            <a:stCxn id="19" idx="2"/>
            <a:endCxn id="91" idx="0"/>
          </p:cNvCxnSpPr>
          <p:nvPr/>
        </p:nvCxnSpPr>
        <p:spPr>
          <a:xfrm>
            <a:off x="3852525" y="4125456"/>
            <a:ext cx="1205670" cy="7209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 recto 96"/>
          <p:cNvCxnSpPr>
            <a:stCxn id="21" idx="2"/>
            <a:endCxn id="91" idx="0"/>
          </p:cNvCxnSpPr>
          <p:nvPr/>
        </p:nvCxnSpPr>
        <p:spPr>
          <a:xfrm flipH="1">
            <a:off x="5058195" y="4147189"/>
            <a:ext cx="1151960" cy="699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98"/>
          <p:cNvCxnSpPr>
            <a:stCxn id="29" idx="2"/>
            <a:endCxn id="91" idx="0"/>
          </p:cNvCxnSpPr>
          <p:nvPr/>
        </p:nvCxnSpPr>
        <p:spPr>
          <a:xfrm flipH="1">
            <a:off x="5058195" y="4293080"/>
            <a:ext cx="3880233" cy="5533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recto 100"/>
          <p:cNvCxnSpPr>
            <a:stCxn id="78" idx="2"/>
            <a:endCxn id="91" idx="0"/>
          </p:cNvCxnSpPr>
          <p:nvPr/>
        </p:nvCxnSpPr>
        <p:spPr>
          <a:xfrm flipH="1">
            <a:off x="5058195" y="4397565"/>
            <a:ext cx="6296742" cy="448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cto 107"/>
          <p:cNvCxnSpPr>
            <a:stCxn id="20" idx="2"/>
            <a:endCxn id="91" idx="0"/>
          </p:cNvCxnSpPr>
          <p:nvPr/>
        </p:nvCxnSpPr>
        <p:spPr>
          <a:xfrm flipH="1">
            <a:off x="5058195" y="3524529"/>
            <a:ext cx="3" cy="13219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ector recto 115"/>
          <p:cNvCxnSpPr>
            <a:stCxn id="16" idx="2"/>
          </p:cNvCxnSpPr>
          <p:nvPr/>
        </p:nvCxnSpPr>
        <p:spPr>
          <a:xfrm flipH="1">
            <a:off x="696034" y="3432409"/>
            <a:ext cx="2" cy="726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ector recto 116"/>
          <p:cNvCxnSpPr>
            <a:stCxn id="18" idx="2"/>
          </p:cNvCxnSpPr>
          <p:nvPr/>
        </p:nvCxnSpPr>
        <p:spPr>
          <a:xfrm>
            <a:off x="2833613" y="3476759"/>
            <a:ext cx="16915" cy="6819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ector recto 121"/>
          <p:cNvCxnSpPr>
            <a:endCxn id="91" idx="0"/>
          </p:cNvCxnSpPr>
          <p:nvPr/>
        </p:nvCxnSpPr>
        <p:spPr>
          <a:xfrm>
            <a:off x="696034" y="4147189"/>
            <a:ext cx="4362161" cy="699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ector recto 128"/>
          <p:cNvCxnSpPr>
            <a:endCxn id="91" idx="0"/>
          </p:cNvCxnSpPr>
          <p:nvPr/>
        </p:nvCxnSpPr>
        <p:spPr>
          <a:xfrm>
            <a:off x="2833612" y="4132279"/>
            <a:ext cx="2224583" cy="7141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ector recto 131"/>
          <p:cNvCxnSpPr>
            <a:stCxn id="28" idx="2"/>
          </p:cNvCxnSpPr>
          <p:nvPr/>
        </p:nvCxnSpPr>
        <p:spPr>
          <a:xfrm>
            <a:off x="7574507" y="3615392"/>
            <a:ext cx="11924" cy="543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ector recto 134"/>
          <p:cNvCxnSpPr>
            <a:stCxn id="75" idx="2"/>
          </p:cNvCxnSpPr>
          <p:nvPr/>
        </p:nvCxnSpPr>
        <p:spPr>
          <a:xfrm>
            <a:off x="10176982" y="3629832"/>
            <a:ext cx="0" cy="957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ector recto 136"/>
          <p:cNvCxnSpPr>
            <a:endCxn id="91" idx="0"/>
          </p:cNvCxnSpPr>
          <p:nvPr/>
        </p:nvCxnSpPr>
        <p:spPr>
          <a:xfrm flipH="1">
            <a:off x="5058195" y="4147189"/>
            <a:ext cx="2528236" cy="699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ector recto 138"/>
          <p:cNvCxnSpPr>
            <a:endCxn id="91" idx="0"/>
          </p:cNvCxnSpPr>
          <p:nvPr/>
        </p:nvCxnSpPr>
        <p:spPr>
          <a:xfrm flipH="1">
            <a:off x="5058195" y="4565612"/>
            <a:ext cx="5118787" cy="280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ángulo redondeado 139"/>
          <p:cNvSpPr/>
          <p:nvPr/>
        </p:nvSpPr>
        <p:spPr>
          <a:xfrm>
            <a:off x="4535851" y="5389781"/>
            <a:ext cx="1044687" cy="3138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Cliente.</a:t>
            </a:r>
            <a:endParaRPr lang="es-CO" dirty="0"/>
          </a:p>
        </p:txBody>
      </p:sp>
      <p:cxnSp>
        <p:nvCxnSpPr>
          <p:cNvPr id="142" name="Conector recto 141"/>
          <p:cNvCxnSpPr/>
          <p:nvPr/>
        </p:nvCxnSpPr>
        <p:spPr>
          <a:xfrm>
            <a:off x="5058196" y="5188665"/>
            <a:ext cx="0" cy="2013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ector recto 144"/>
          <p:cNvCxnSpPr/>
          <p:nvPr/>
        </p:nvCxnSpPr>
        <p:spPr>
          <a:xfrm flipH="1">
            <a:off x="5058194" y="5686780"/>
            <a:ext cx="1" cy="288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ector recto 146"/>
          <p:cNvCxnSpPr/>
          <p:nvPr/>
        </p:nvCxnSpPr>
        <p:spPr>
          <a:xfrm>
            <a:off x="4046560" y="5975493"/>
            <a:ext cx="21631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ector recto 161"/>
          <p:cNvCxnSpPr/>
          <p:nvPr/>
        </p:nvCxnSpPr>
        <p:spPr>
          <a:xfrm>
            <a:off x="4046560" y="5975493"/>
            <a:ext cx="0" cy="247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ector recto 163"/>
          <p:cNvCxnSpPr/>
          <p:nvPr/>
        </p:nvCxnSpPr>
        <p:spPr>
          <a:xfrm>
            <a:off x="6209731" y="5975493"/>
            <a:ext cx="0" cy="2205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Rectángulo redondeado 164"/>
          <p:cNvSpPr/>
          <p:nvPr/>
        </p:nvSpPr>
        <p:spPr>
          <a:xfrm>
            <a:off x="3367585" y="6201797"/>
            <a:ext cx="1357950" cy="2956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Constante.</a:t>
            </a:r>
            <a:endParaRPr lang="es-CO" dirty="0"/>
          </a:p>
        </p:txBody>
      </p:sp>
      <p:sp>
        <p:nvSpPr>
          <p:cNvPr id="166" name="Rectángulo redondeado 165"/>
          <p:cNvSpPr/>
          <p:nvPr/>
        </p:nvSpPr>
        <p:spPr>
          <a:xfrm>
            <a:off x="5496631" y="6223379"/>
            <a:ext cx="1426200" cy="3013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Permanente.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79510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3016153" y="0"/>
            <a:ext cx="5431809" cy="59367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s-CO" dirty="0"/>
              <a:t>EL ELEMENTO MÁS IMPORTANTE EN EL DISEÑO WEB: LA </a:t>
            </a:r>
            <a:r>
              <a:rPr lang="es-CO" dirty="0" smtClean="0"/>
              <a:t>FORMA</a:t>
            </a:r>
            <a:endParaRPr lang="es-CO" b="1" dirty="0"/>
          </a:p>
        </p:txBody>
      </p:sp>
      <p:sp>
        <p:nvSpPr>
          <p:cNvPr id="3" name="Rectángulo redondeado 2"/>
          <p:cNvSpPr/>
          <p:nvPr/>
        </p:nvSpPr>
        <p:spPr>
          <a:xfrm>
            <a:off x="3582534" y="842745"/>
            <a:ext cx="4299046" cy="5595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La forma tiene una gran importancia en la comunicación visual de la pagina.</a:t>
            </a:r>
            <a:endParaRPr lang="es-CO" dirty="0"/>
          </a:p>
        </p:txBody>
      </p:sp>
      <p:cxnSp>
        <p:nvCxnSpPr>
          <p:cNvPr id="5" name="Conector recto 4"/>
          <p:cNvCxnSpPr>
            <a:stCxn id="2" idx="2"/>
            <a:endCxn id="3" idx="0"/>
          </p:cNvCxnSpPr>
          <p:nvPr/>
        </p:nvCxnSpPr>
        <p:spPr>
          <a:xfrm flipH="1">
            <a:off x="5732057" y="593674"/>
            <a:ext cx="1" cy="2490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>
            <a:stCxn id="3" idx="2"/>
            <a:endCxn id="24" idx="0"/>
          </p:cNvCxnSpPr>
          <p:nvPr/>
        </p:nvCxnSpPr>
        <p:spPr>
          <a:xfrm flipH="1">
            <a:off x="5732056" y="1402305"/>
            <a:ext cx="1" cy="208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redondeado 8"/>
          <p:cNvSpPr/>
          <p:nvPr/>
        </p:nvSpPr>
        <p:spPr>
          <a:xfrm>
            <a:off x="4019262" y="2187891"/>
            <a:ext cx="3425588" cy="5322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Decoración y presentación de la pagina y dar un mensaje.</a:t>
            </a:r>
            <a:endParaRPr lang="es-CO" dirty="0"/>
          </a:p>
        </p:txBody>
      </p:sp>
      <p:sp>
        <p:nvSpPr>
          <p:cNvPr id="24" name="CuadroTexto 23"/>
          <p:cNvSpPr txBox="1"/>
          <p:nvPr/>
        </p:nvSpPr>
        <p:spPr>
          <a:xfrm>
            <a:off x="5145202" y="1610432"/>
            <a:ext cx="1173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Sirve para</a:t>
            </a:r>
            <a:endParaRPr lang="es-CO" dirty="0"/>
          </a:p>
        </p:txBody>
      </p:sp>
      <p:cxnSp>
        <p:nvCxnSpPr>
          <p:cNvPr id="29" name="Conector recto 28"/>
          <p:cNvCxnSpPr>
            <a:stCxn id="24" idx="2"/>
            <a:endCxn id="9" idx="0"/>
          </p:cNvCxnSpPr>
          <p:nvPr/>
        </p:nvCxnSpPr>
        <p:spPr>
          <a:xfrm>
            <a:off x="5732056" y="1979764"/>
            <a:ext cx="0" cy="208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adroTexto 34"/>
          <p:cNvSpPr txBox="1"/>
          <p:nvPr/>
        </p:nvSpPr>
        <p:spPr>
          <a:xfrm>
            <a:off x="885392" y="3058068"/>
            <a:ext cx="14620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La forma se divide en</a:t>
            </a:r>
            <a:endParaRPr lang="es-CO" dirty="0"/>
          </a:p>
        </p:txBody>
      </p:sp>
      <p:cxnSp>
        <p:nvCxnSpPr>
          <p:cNvPr id="37" name="Conector recto 36"/>
          <p:cNvCxnSpPr>
            <a:stCxn id="9" idx="2"/>
            <a:endCxn id="35" idx="0"/>
          </p:cNvCxnSpPr>
          <p:nvPr/>
        </p:nvCxnSpPr>
        <p:spPr>
          <a:xfrm flipH="1">
            <a:off x="1616404" y="2720154"/>
            <a:ext cx="4115652" cy="337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ángulo redondeado 46"/>
          <p:cNvSpPr/>
          <p:nvPr/>
        </p:nvSpPr>
        <p:spPr>
          <a:xfrm>
            <a:off x="709683" y="4130764"/>
            <a:ext cx="1637732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Geométricas.</a:t>
            </a:r>
            <a:endParaRPr lang="es-CO" dirty="0"/>
          </a:p>
        </p:txBody>
      </p:sp>
      <p:sp>
        <p:nvSpPr>
          <p:cNvPr id="48" name="Rectángulo redondeado 47"/>
          <p:cNvSpPr/>
          <p:nvPr/>
        </p:nvSpPr>
        <p:spPr>
          <a:xfrm>
            <a:off x="709683" y="5322793"/>
            <a:ext cx="1637732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Naturales.</a:t>
            </a:r>
            <a:endParaRPr lang="es-CO" dirty="0"/>
          </a:p>
        </p:txBody>
      </p:sp>
      <p:sp>
        <p:nvSpPr>
          <p:cNvPr id="49" name="Rectángulo redondeado 48"/>
          <p:cNvSpPr/>
          <p:nvPr/>
        </p:nvSpPr>
        <p:spPr>
          <a:xfrm>
            <a:off x="739963" y="6371520"/>
            <a:ext cx="1637732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Abstractas.</a:t>
            </a:r>
            <a:endParaRPr lang="es-CO" dirty="0"/>
          </a:p>
        </p:txBody>
      </p:sp>
      <p:cxnSp>
        <p:nvCxnSpPr>
          <p:cNvPr id="54" name="Conector recto 53"/>
          <p:cNvCxnSpPr>
            <a:stCxn id="9" idx="2"/>
            <a:endCxn id="58" idx="0"/>
          </p:cNvCxnSpPr>
          <p:nvPr/>
        </p:nvCxnSpPr>
        <p:spPr>
          <a:xfrm>
            <a:off x="5732056" y="2720154"/>
            <a:ext cx="3773609" cy="6829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uadroTexto 56"/>
          <p:cNvSpPr txBox="1"/>
          <p:nvPr/>
        </p:nvSpPr>
        <p:spPr>
          <a:xfrm>
            <a:off x="7673449" y="4191251"/>
            <a:ext cx="3125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Llamar la atención del usuario.</a:t>
            </a:r>
            <a:endParaRPr lang="es-CO" dirty="0"/>
          </a:p>
        </p:txBody>
      </p:sp>
      <p:sp>
        <p:nvSpPr>
          <p:cNvPr id="58" name="Rectángulo redondeado 57"/>
          <p:cNvSpPr/>
          <p:nvPr/>
        </p:nvSpPr>
        <p:spPr>
          <a:xfrm>
            <a:off x="8447962" y="3403094"/>
            <a:ext cx="2115405" cy="5658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Su importancia se da </a:t>
            </a:r>
            <a:r>
              <a:rPr lang="es-CO" dirty="0" smtClean="0"/>
              <a:t>en</a:t>
            </a:r>
            <a:endParaRPr lang="es-CO" dirty="0"/>
          </a:p>
        </p:txBody>
      </p:sp>
      <p:cxnSp>
        <p:nvCxnSpPr>
          <p:cNvPr id="62" name="Conector recto 61"/>
          <p:cNvCxnSpPr>
            <a:stCxn id="58" idx="2"/>
          </p:cNvCxnSpPr>
          <p:nvPr/>
        </p:nvCxnSpPr>
        <p:spPr>
          <a:xfrm>
            <a:off x="9505665" y="3968991"/>
            <a:ext cx="0" cy="120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 flipH="1">
            <a:off x="7444850" y="4089314"/>
            <a:ext cx="20608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65"/>
          <p:cNvCxnSpPr/>
          <p:nvPr/>
        </p:nvCxnSpPr>
        <p:spPr>
          <a:xfrm>
            <a:off x="7444850" y="4089314"/>
            <a:ext cx="0" cy="2007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de flecha 67"/>
          <p:cNvCxnSpPr/>
          <p:nvPr/>
        </p:nvCxnSpPr>
        <p:spPr>
          <a:xfrm>
            <a:off x="7444850" y="4375917"/>
            <a:ext cx="2661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69"/>
          <p:cNvCxnSpPr>
            <a:endCxn id="35" idx="2"/>
          </p:cNvCxnSpPr>
          <p:nvPr/>
        </p:nvCxnSpPr>
        <p:spPr>
          <a:xfrm flipV="1">
            <a:off x="1616403" y="3704399"/>
            <a:ext cx="1" cy="264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/>
          <p:cNvCxnSpPr/>
          <p:nvPr/>
        </p:nvCxnSpPr>
        <p:spPr>
          <a:xfrm flipH="1">
            <a:off x="232012" y="3968991"/>
            <a:ext cx="13843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74"/>
          <p:cNvCxnSpPr/>
          <p:nvPr/>
        </p:nvCxnSpPr>
        <p:spPr>
          <a:xfrm>
            <a:off x="245660" y="3968991"/>
            <a:ext cx="13649" cy="2545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/>
          <p:cNvCxnSpPr/>
          <p:nvPr/>
        </p:nvCxnSpPr>
        <p:spPr>
          <a:xfrm>
            <a:off x="232012" y="4301171"/>
            <a:ext cx="4367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de flecha 78"/>
          <p:cNvCxnSpPr/>
          <p:nvPr/>
        </p:nvCxnSpPr>
        <p:spPr>
          <a:xfrm>
            <a:off x="259309" y="5525743"/>
            <a:ext cx="4094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de flecha 81"/>
          <p:cNvCxnSpPr/>
          <p:nvPr/>
        </p:nvCxnSpPr>
        <p:spPr>
          <a:xfrm>
            <a:off x="259309" y="6514823"/>
            <a:ext cx="4670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/>
          <p:cNvCxnSpPr>
            <a:stCxn id="47" idx="3"/>
          </p:cNvCxnSpPr>
          <p:nvPr/>
        </p:nvCxnSpPr>
        <p:spPr>
          <a:xfrm flipV="1">
            <a:off x="2347415" y="4274064"/>
            <a:ext cx="228598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/>
          <p:cNvCxnSpPr/>
          <p:nvPr/>
        </p:nvCxnSpPr>
        <p:spPr>
          <a:xfrm>
            <a:off x="2571589" y="3934747"/>
            <a:ext cx="20624" cy="695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de flecha 87"/>
          <p:cNvCxnSpPr/>
          <p:nvPr/>
        </p:nvCxnSpPr>
        <p:spPr>
          <a:xfrm>
            <a:off x="2571588" y="3934747"/>
            <a:ext cx="8256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CuadroTexto 88"/>
          <p:cNvSpPr txBox="1"/>
          <p:nvPr/>
        </p:nvSpPr>
        <p:spPr>
          <a:xfrm>
            <a:off x="3369506" y="3714837"/>
            <a:ext cx="2115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La mas usada del diseño web.</a:t>
            </a:r>
            <a:endParaRPr lang="es-CO" dirty="0"/>
          </a:p>
        </p:txBody>
      </p:sp>
      <p:cxnSp>
        <p:nvCxnSpPr>
          <p:cNvPr id="91" name="Conector recto de flecha 90"/>
          <p:cNvCxnSpPr/>
          <p:nvPr/>
        </p:nvCxnSpPr>
        <p:spPr>
          <a:xfrm>
            <a:off x="2596138" y="4587291"/>
            <a:ext cx="753368" cy="28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CuadroTexto 97"/>
          <p:cNvSpPr txBox="1"/>
          <p:nvPr/>
        </p:nvSpPr>
        <p:spPr>
          <a:xfrm>
            <a:off x="3264205" y="4415925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Triangulo, circulo, rectángulo,etc.</a:t>
            </a:r>
            <a:endParaRPr lang="es-CO" dirty="0"/>
          </a:p>
        </p:txBody>
      </p:sp>
      <p:cxnSp>
        <p:nvCxnSpPr>
          <p:cNvPr id="103" name="Conector recto de flecha 102"/>
          <p:cNvCxnSpPr/>
          <p:nvPr/>
        </p:nvCxnSpPr>
        <p:spPr>
          <a:xfrm>
            <a:off x="2347415" y="5463971"/>
            <a:ext cx="8256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CuadroTexto 103"/>
          <p:cNvSpPr txBox="1"/>
          <p:nvPr/>
        </p:nvSpPr>
        <p:spPr>
          <a:xfrm>
            <a:off x="3184356" y="5208132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Formas estriadas de imágenes.</a:t>
            </a:r>
            <a:endParaRPr lang="es-CO" dirty="0"/>
          </a:p>
        </p:txBody>
      </p:sp>
      <p:cxnSp>
        <p:nvCxnSpPr>
          <p:cNvPr id="111" name="Conector recto de flecha 110"/>
          <p:cNvCxnSpPr>
            <a:stCxn id="49" idx="3"/>
          </p:cNvCxnSpPr>
          <p:nvPr/>
        </p:nvCxnSpPr>
        <p:spPr>
          <a:xfrm flipV="1">
            <a:off x="2377695" y="6514821"/>
            <a:ext cx="63845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CuadroTexto 111"/>
          <p:cNvSpPr txBox="1"/>
          <p:nvPr/>
        </p:nvSpPr>
        <p:spPr>
          <a:xfrm>
            <a:off x="2984431" y="6310936"/>
            <a:ext cx="2303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Tendencias artísticas.</a:t>
            </a:r>
            <a:endParaRPr lang="es-CO" dirty="0"/>
          </a:p>
        </p:txBody>
      </p:sp>
      <p:sp>
        <p:nvSpPr>
          <p:cNvPr id="113" name="CuadroTexto 112"/>
          <p:cNvSpPr txBox="1"/>
          <p:nvPr/>
        </p:nvSpPr>
        <p:spPr>
          <a:xfrm>
            <a:off x="7727879" y="4629831"/>
            <a:ext cx="3340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Mantener el interés en la pagina.</a:t>
            </a:r>
            <a:endParaRPr lang="es-CO" dirty="0"/>
          </a:p>
        </p:txBody>
      </p:sp>
      <p:cxnSp>
        <p:nvCxnSpPr>
          <p:cNvPr id="114" name="Conector recto de flecha 113"/>
          <p:cNvCxnSpPr/>
          <p:nvPr/>
        </p:nvCxnSpPr>
        <p:spPr>
          <a:xfrm>
            <a:off x="7444850" y="4814920"/>
            <a:ext cx="2661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ector recto de flecha 114"/>
          <p:cNvCxnSpPr/>
          <p:nvPr/>
        </p:nvCxnSpPr>
        <p:spPr>
          <a:xfrm>
            <a:off x="7444850" y="5180371"/>
            <a:ext cx="2661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CuadroTexto 115"/>
          <p:cNvSpPr txBox="1"/>
          <p:nvPr/>
        </p:nvSpPr>
        <p:spPr>
          <a:xfrm>
            <a:off x="7710984" y="5012619"/>
            <a:ext cx="33404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Dirigir la atención del usuario hacia un lugar de la pagina determinado.</a:t>
            </a:r>
            <a:endParaRPr lang="es-CO" dirty="0"/>
          </a:p>
        </p:txBody>
      </p:sp>
      <p:cxnSp>
        <p:nvCxnSpPr>
          <p:cNvPr id="118" name="Conector recto de flecha 117"/>
          <p:cNvCxnSpPr/>
          <p:nvPr/>
        </p:nvCxnSpPr>
        <p:spPr>
          <a:xfrm>
            <a:off x="7444850" y="6096983"/>
            <a:ext cx="2661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CuadroTexto 118"/>
          <p:cNvSpPr txBox="1"/>
          <p:nvPr/>
        </p:nvSpPr>
        <p:spPr>
          <a:xfrm>
            <a:off x="7727878" y="5972047"/>
            <a:ext cx="3340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Agregar interés al diseño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73724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4230806" y="0"/>
            <a:ext cx="3930555" cy="49132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s-CO" dirty="0"/>
              <a:t> 5 REGLAS DE ORO EN EL DISEÑO </a:t>
            </a:r>
            <a:r>
              <a:rPr lang="es-CO" dirty="0" smtClean="0"/>
              <a:t>WEB</a:t>
            </a:r>
            <a:endParaRPr lang="es-CO" b="1" dirty="0"/>
          </a:p>
        </p:txBody>
      </p:sp>
      <p:sp>
        <p:nvSpPr>
          <p:cNvPr id="3" name="Rectángulo redondeado 2"/>
          <p:cNvSpPr/>
          <p:nvPr/>
        </p:nvSpPr>
        <p:spPr>
          <a:xfrm>
            <a:off x="4135270" y="689212"/>
            <a:ext cx="4135273" cy="5459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Se debe asegurar que la pagina funcione de manera optima y a sus propósitos.</a:t>
            </a:r>
            <a:endParaRPr lang="es-CO" dirty="0"/>
          </a:p>
        </p:txBody>
      </p:sp>
      <p:cxnSp>
        <p:nvCxnSpPr>
          <p:cNvPr id="5" name="Conector recto 4"/>
          <p:cNvCxnSpPr>
            <a:stCxn id="2" idx="2"/>
            <a:endCxn id="3" idx="0"/>
          </p:cNvCxnSpPr>
          <p:nvPr/>
        </p:nvCxnSpPr>
        <p:spPr>
          <a:xfrm>
            <a:off x="6196084" y="491320"/>
            <a:ext cx="6823" cy="197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>
            <a:stCxn id="3" idx="2"/>
            <a:endCxn id="9" idx="0"/>
          </p:cNvCxnSpPr>
          <p:nvPr/>
        </p:nvCxnSpPr>
        <p:spPr>
          <a:xfrm flipH="1">
            <a:off x="6196083" y="1235123"/>
            <a:ext cx="6824" cy="307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redondeado 8"/>
          <p:cNvSpPr/>
          <p:nvPr/>
        </p:nvSpPr>
        <p:spPr>
          <a:xfrm>
            <a:off x="4824483" y="1542197"/>
            <a:ext cx="2743200" cy="3684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Esto se logra con 5 reglas.</a:t>
            </a:r>
            <a:endParaRPr lang="es-CO" dirty="0"/>
          </a:p>
        </p:txBody>
      </p:sp>
      <p:sp>
        <p:nvSpPr>
          <p:cNvPr id="23" name="CuadroTexto 22"/>
          <p:cNvSpPr txBox="1"/>
          <p:nvPr/>
        </p:nvSpPr>
        <p:spPr>
          <a:xfrm>
            <a:off x="5616052" y="2088108"/>
            <a:ext cx="1173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Estas son.</a:t>
            </a:r>
            <a:endParaRPr lang="es-CO" dirty="0"/>
          </a:p>
        </p:txBody>
      </p:sp>
      <p:cxnSp>
        <p:nvCxnSpPr>
          <p:cNvPr id="25" name="Conector recto 24"/>
          <p:cNvCxnSpPr>
            <a:stCxn id="9" idx="2"/>
            <a:endCxn id="23" idx="0"/>
          </p:cNvCxnSpPr>
          <p:nvPr/>
        </p:nvCxnSpPr>
        <p:spPr>
          <a:xfrm>
            <a:off x="6196083" y="1910687"/>
            <a:ext cx="6823" cy="1774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redondeado 26"/>
          <p:cNvSpPr/>
          <p:nvPr/>
        </p:nvSpPr>
        <p:spPr>
          <a:xfrm>
            <a:off x="0" y="2947914"/>
            <a:ext cx="1746914" cy="5186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No usar paginas de Bienvenida.</a:t>
            </a:r>
            <a:endParaRPr lang="es-CO" dirty="0"/>
          </a:p>
        </p:txBody>
      </p:sp>
      <p:sp>
        <p:nvSpPr>
          <p:cNvPr id="28" name="Rectángulo redondeado 27"/>
          <p:cNvSpPr/>
          <p:nvPr/>
        </p:nvSpPr>
        <p:spPr>
          <a:xfrm>
            <a:off x="2270078" y="2961562"/>
            <a:ext cx="1842448" cy="5049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No usar muchos anuncios.</a:t>
            </a:r>
            <a:endParaRPr lang="es-CO" dirty="0"/>
          </a:p>
        </p:txBody>
      </p:sp>
      <p:sp>
        <p:nvSpPr>
          <p:cNvPr id="29" name="Rectángulo redondeado 28"/>
          <p:cNvSpPr/>
          <p:nvPr/>
        </p:nvSpPr>
        <p:spPr>
          <a:xfrm>
            <a:off x="4694828" y="2990545"/>
            <a:ext cx="1842447" cy="4913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Navegación sencilla y clara.</a:t>
            </a:r>
            <a:endParaRPr lang="es-CO" dirty="0"/>
          </a:p>
        </p:txBody>
      </p:sp>
      <p:sp>
        <p:nvSpPr>
          <p:cNvPr id="30" name="Rectángulo redondeado 29"/>
          <p:cNvSpPr/>
          <p:nvPr/>
        </p:nvSpPr>
        <p:spPr>
          <a:xfrm>
            <a:off x="7206011" y="2990545"/>
            <a:ext cx="2279178" cy="4913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Indicar a los visitantes donde están.</a:t>
            </a:r>
            <a:endParaRPr lang="es-CO" dirty="0"/>
          </a:p>
        </p:txBody>
      </p:sp>
      <p:sp>
        <p:nvSpPr>
          <p:cNvPr id="31" name="Rectángulo redondeado 30"/>
          <p:cNvSpPr/>
          <p:nvPr/>
        </p:nvSpPr>
        <p:spPr>
          <a:xfrm>
            <a:off x="10304060" y="2975210"/>
            <a:ext cx="1801504" cy="4913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No usar audio.</a:t>
            </a:r>
            <a:endParaRPr lang="es-CO" dirty="0"/>
          </a:p>
        </p:txBody>
      </p:sp>
      <p:cxnSp>
        <p:nvCxnSpPr>
          <p:cNvPr id="33" name="Conector recto 32"/>
          <p:cNvCxnSpPr>
            <a:stCxn id="23" idx="2"/>
          </p:cNvCxnSpPr>
          <p:nvPr/>
        </p:nvCxnSpPr>
        <p:spPr>
          <a:xfrm>
            <a:off x="6202906" y="2457440"/>
            <a:ext cx="0" cy="1714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>
            <a:off x="873457" y="2628879"/>
            <a:ext cx="103313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>
            <a:endCxn id="27" idx="0"/>
          </p:cNvCxnSpPr>
          <p:nvPr/>
        </p:nvCxnSpPr>
        <p:spPr>
          <a:xfrm>
            <a:off x="873457" y="2628879"/>
            <a:ext cx="0" cy="3190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/>
          <p:cNvCxnSpPr>
            <a:stCxn id="28" idx="0"/>
          </p:cNvCxnSpPr>
          <p:nvPr/>
        </p:nvCxnSpPr>
        <p:spPr>
          <a:xfrm flipH="1" flipV="1">
            <a:off x="3179928" y="2628879"/>
            <a:ext cx="11374" cy="332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/>
          <p:cNvCxnSpPr>
            <a:stCxn id="29" idx="0"/>
          </p:cNvCxnSpPr>
          <p:nvPr/>
        </p:nvCxnSpPr>
        <p:spPr>
          <a:xfrm flipV="1">
            <a:off x="5616052" y="2628879"/>
            <a:ext cx="0" cy="361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/>
          <p:cNvCxnSpPr>
            <a:stCxn id="30" idx="0"/>
          </p:cNvCxnSpPr>
          <p:nvPr/>
        </p:nvCxnSpPr>
        <p:spPr>
          <a:xfrm flipV="1">
            <a:off x="8345600" y="2628879"/>
            <a:ext cx="0" cy="361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/>
          <p:cNvCxnSpPr>
            <a:stCxn id="31" idx="0"/>
          </p:cNvCxnSpPr>
          <p:nvPr/>
        </p:nvCxnSpPr>
        <p:spPr>
          <a:xfrm flipV="1">
            <a:off x="11204812" y="2628879"/>
            <a:ext cx="0" cy="3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/>
          <p:cNvSpPr txBox="1"/>
          <p:nvPr/>
        </p:nvSpPr>
        <p:spPr>
          <a:xfrm>
            <a:off x="1" y="4022636"/>
            <a:ext cx="17469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Mostrar el valor del sitio desde el comienzo.</a:t>
            </a:r>
            <a:endParaRPr lang="es-CO" dirty="0"/>
          </a:p>
        </p:txBody>
      </p:sp>
      <p:cxnSp>
        <p:nvCxnSpPr>
          <p:cNvPr id="7" name="Conector recto de flecha 6"/>
          <p:cNvCxnSpPr>
            <a:stCxn id="27" idx="2"/>
            <a:endCxn id="4" idx="0"/>
          </p:cNvCxnSpPr>
          <p:nvPr/>
        </p:nvCxnSpPr>
        <p:spPr>
          <a:xfrm>
            <a:off x="873457" y="3466529"/>
            <a:ext cx="1" cy="556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/>
          <p:cNvSpPr txBox="1"/>
          <p:nvPr/>
        </p:nvSpPr>
        <p:spPr>
          <a:xfrm>
            <a:off x="2270078" y="4022636"/>
            <a:ext cx="1865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Mas contenido valioso para el usuario.</a:t>
            </a:r>
            <a:endParaRPr lang="es-CO" dirty="0"/>
          </a:p>
        </p:txBody>
      </p:sp>
      <p:cxnSp>
        <p:nvCxnSpPr>
          <p:cNvPr id="13" name="Conector recto de flecha 12"/>
          <p:cNvCxnSpPr>
            <a:stCxn id="28" idx="2"/>
            <a:endCxn id="26" idx="0"/>
          </p:cNvCxnSpPr>
          <p:nvPr/>
        </p:nvCxnSpPr>
        <p:spPr>
          <a:xfrm>
            <a:off x="3191302" y="3466529"/>
            <a:ext cx="11372" cy="556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4831306" y="4022635"/>
            <a:ext cx="1569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Fácil manejo de la pagina.</a:t>
            </a:r>
            <a:endParaRPr lang="es-CO" dirty="0"/>
          </a:p>
        </p:txBody>
      </p:sp>
      <p:cxnSp>
        <p:nvCxnSpPr>
          <p:cNvPr id="18" name="Conector recto de flecha 17"/>
          <p:cNvCxnSpPr>
            <a:stCxn id="29" idx="2"/>
            <a:endCxn id="16" idx="0"/>
          </p:cNvCxnSpPr>
          <p:nvPr/>
        </p:nvCxnSpPr>
        <p:spPr>
          <a:xfrm flipH="1">
            <a:off x="5616051" y="3481864"/>
            <a:ext cx="1" cy="5407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/>
          <p:cNvSpPr txBox="1"/>
          <p:nvPr/>
        </p:nvSpPr>
        <p:spPr>
          <a:xfrm>
            <a:off x="7386847" y="4022635"/>
            <a:ext cx="19175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Asegurarse de que los usuarios sepan en que sección o parte del sitio web se encuentran. </a:t>
            </a:r>
            <a:endParaRPr lang="es-CO" dirty="0"/>
          </a:p>
        </p:txBody>
      </p:sp>
      <p:cxnSp>
        <p:nvCxnSpPr>
          <p:cNvPr id="24" name="Conector recto de flecha 23"/>
          <p:cNvCxnSpPr>
            <a:stCxn id="30" idx="2"/>
            <a:endCxn id="21" idx="0"/>
          </p:cNvCxnSpPr>
          <p:nvPr/>
        </p:nvCxnSpPr>
        <p:spPr>
          <a:xfrm>
            <a:off x="8345600" y="3481864"/>
            <a:ext cx="0" cy="5407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uadroTexto 33"/>
          <p:cNvSpPr txBox="1"/>
          <p:nvPr/>
        </p:nvSpPr>
        <p:spPr>
          <a:xfrm>
            <a:off x="10290404" y="3930302"/>
            <a:ext cx="18424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Evitar usar sonido en la pagina web o dar total control del mismo al usuario.</a:t>
            </a:r>
            <a:endParaRPr lang="es-CO" dirty="0"/>
          </a:p>
        </p:txBody>
      </p:sp>
      <p:cxnSp>
        <p:nvCxnSpPr>
          <p:cNvPr id="37" name="Conector recto de flecha 36"/>
          <p:cNvCxnSpPr>
            <a:stCxn id="31" idx="2"/>
            <a:endCxn id="34" idx="0"/>
          </p:cNvCxnSpPr>
          <p:nvPr/>
        </p:nvCxnSpPr>
        <p:spPr>
          <a:xfrm>
            <a:off x="11204812" y="3466529"/>
            <a:ext cx="6822" cy="46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46207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503</TotalTime>
  <Words>943</Words>
  <Application>Microsoft Office PowerPoint</Application>
  <PresentationFormat>Panorámica</PresentationFormat>
  <Paragraphs>139</Paragraphs>
  <Slides>8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Cristian Fonnegra Marin</dc:creator>
  <cp:lastModifiedBy>DELL</cp:lastModifiedBy>
  <cp:revision>79</cp:revision>
  <dcterms:created xsi:type="dcterms:W3CDTF">2015-01-20T18:28:50Z</dcterms:created>
  <dcterms:modified xsi:type="dcterms:W3CDTF">2016-03-18T03:02:36Z</dcterms:modified>
</cp:coreProperties>
</file>